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HK Modular" pitchFamily="2" charset="0"/>
      <p:regular r:id="rId21"/>
      <p:bold r:id="rId22"/>
    </p:embeddedFont>
    <p:embeddedFont>
      <p:font typeface="Horizon" panose="02000500000000000000" pitchFamily="2" charset="0"/>
      <p:regular r:id="rId23"/>
      <p:bold r:id="rId24"/>
    </p:embeddedFont>
    <p:embeddedFont>
      <p:font typeface="Poppins" pitchFamily="2" charset="0"/>
      <p:regular r:id="rId25"/>
      <p:bold r:id="rId26"/>
      <p:italic r:id="rId27"/>
      <p:boldItalic r:id="rId28"/>
    </p:embeddedFont>
    <p:embeddedFont>
      <p:font typeface="Poppins Bold" pitchFamily="2" charset="0"/>
      <p:regular r:id="rId29"/>
      <p:bold r:id="rId30"/>
    </p:embeddedFont>
    <p:embeddedFont>
      <p:font typeface="Poppins Light" panose="020B0604020202020204"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autoAdjust="0"/>
    <p:restoredTop sz="94722" autoAdjust="0"/>
  </p:normalViewPr>
  <p:slideViewPr>
    <p:cSldViewPr>
      <p:cViewPr varScale="1">
        <p:scale>
          <a:sx n="79" d="100"/>
          <a:sy n="79" d="100"/>
        </p:scale>
        <p:origin x="60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50E6A6-748D-0647-A4C6-C2602805476B}" type="datetimeFigureOut">
              <a:rPr lang="tr-TR" smtClean="0"/>
              <a:t>12.01.2025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2CF6C-AA25-8744-8BB4-44B0390391EB}" type="slidenum">
              <a:rPr lang="tr-TR" smtClean="0"/>
              <a:t>‹#›</a:t>
            </a:fld>
            <a:endParaRPr lang="tr-TR"/>
          </a:p>
        </p:txBody>
      </p:sp>
    </p:spTree>
    <p:extLst>
      <p:ext uri="{BB962C8B-B14F-4D97-AF65-F5344CB8AC3E}">
        <p14:creationId xmlns:p14="http://schemas.microsoft.com/office/powerpoint/2010/main" val="638222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Herkese merhaba! Ben Kayra. Bugün DOM ve DOM XSS konusunu detaylı bir şekilde ele alacağız. </a:t>
            </a:r>
            <a:r>
              <a:rPr lang="tr-TR" sz="1800" b="1" i="0" u="none" strike="noStrike" dirty="0" err="1">
                <a:solidFill>
                  <a:srgbClr val="000000"/>
                </a:solidFill>
                <a:effectLst/>
                <a:latin typeface="Arial" panose="020B0604020202020204" pitchFamily="34" charset="0"/>
              </a:rPr>
              <a:t>DOM’un</a:t>
            </a:r>
            <a:r>
              <a:rPr lang="tr-TR" sz="1800" b="1" i="0" u="none" strike="noStrike" dirty="0">
                <a:solidFill>
                  <a:srgbClr val="000000"/>
                </a:solidFill>
                <a:effectLst/>
                <a:latin typeface="Arial" panose="020B0604020202020204" pitchFamily="34" charset="0"/>
              </a:rPr>
              <a:t> ne olduğunu, nasıl çalıştığını ve DOM </a:t>
            </a:r>
            <a:r>
              <a:rPr lang="tr-TR" sz="1800" b="1" i="0" u="none" strike="noStrike" dirty="0" err="1">
                <a:solidFill>
                  <a:srgbClr val="000000"/>
                </a:solidFill>
                <a:effectLst/>
                <a:latin typeface="Arial" panose="020B0604020202020204" pitchFamily="34" charset="0"/>
              </a:rPr>
              <a:t>XSS’in</a:t>
            </a:r>
            <a:r>
              <a:rPr lang="tr-TR" sz="1800" b="1" i="0" u="none" strike="noStrike" dirty="0">
                <a:solidFill>
                  <a:srgbClr val="000000"/>
                </a:solidFill>
                <a:effectLst/>
                <a:latin typeface="Arial" panose="020B0604020202020204" pitchFamily="34" charset="0"/>
              </a:rPr>
              <a:t> ne olduğunu öğreneceğiz. Ayrıca birkaç uygulamalı örnekle bu zafiyeti daha iyi anlamanızı sağlamaya çalışacağım. Hadi başlayalım!</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a:t>
            </a:fld>
            <a:endParaRPr lang="tr-TR"/>
          </a:p>
        </p:txBody>
      </p:sp>
    </p:spTree>
    <p:extLst>
      <p:ext uri="{BB962C8B-B14F-4D97-AF65-F5344CB8AC3E}">
        <p14:creationId xmlns:p14="http://schemas.microsoft.com/office/powerpoint/2010/main" val="1482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Ayrıca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XSS’i</a:t>
            </a:r>
            <a:r>
              <a:rPr lang="tr-TR" sz="1800" b="1" i="0" u="none" strike="noStrike" dirty="0">
                <a:solidFill>
                  <a:srgbClr val="000000"/>
                </a:solidFill>
                <a:effectLst/>
                <a:latin typeface="Arial" panose="020B0604020202020204" pitchFamily="34" charset="0"/>
              </a:rPr>
              <a:t> anlamak için Source ve </a:t>
            </a:r>
            <a:r>
              <a:rPr lang="tr-TR" sz="1800" b="1" i="0" u="none" strike="noStrike" dirty="0" err="1">
                <a:solidFill>
                  <a:srgbClr val="000000"/>
                </a:solidFill>
                <a:effectLst/>
                <a:latin typeface="Arial" panose="020B0604020202020204" pitchFamily="34" charset="0"/>
              </a:rPr>
              <a:t>Sink</a:t>
            </a:r>
            <a:r>
              <a:rPr lang="tr-TR" sz="1800" b="1" i="0" u="none" strike="noStrike" dirty="0">
                <a:solidFill>
                  <a:srgbClr val="000000"/>
                </a:solidFill>
                <a:effectLst/>
                <a:latin typeface="Arial" panose="020B0604020202020204" pitchFamily="34" charset="0"/>
              </a:rPr>
              <a:t> kavramlarını da anlamamız gerekiyor.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Source, kullanıcının girdisinin ya da saldırgan tarafından kontrol edilebilen verinin uygulamaya girdiği yerdir. Bu, genellikle URL parametreleri, form alanları, </a:t>
            </a:r>
            <a:r>
              <a:rPr lang="tr-TR" sz="1800" b="1" i="0" u="none" strike="noStrike" dirty="0" err="1">
                <a:solidFill>
                  <a:srgbClr val="000000"/>
                </a:solidFill>
                <a:effectLst/>
                <a:latin typeface="Arial" panose="020B0604020202020204" pitchFamily="34" charset="0"/>
              </a:rPr>
              <a:t>hash</a:t>
            </a:r>
            <a:r>
              <a:rPr lang="tr-TR" sz="1800" b="1" i="0" u="none" strike="noStrike" dirty="0">
                <a:solidFill>
                  <a:srgbClr val="000000"/>
                </a:solidFill>
                <a:effectLst/>
                <a:latin typeface="Arial" panose="020B0604020202020204" pitchFamily="34" charset="0"/>
              </a:rPr>
              <a:t> değerleri ya da tarayıcıya gönderilen diğer dinamik verilerdir. Burada örnek </a:t>
            </a:r>
            <a:r>
              <a:rPr lang="tr-TR" sz="1800" b="1" i="0" u="none" strike="noStrike" dirty="0" err="1">
                <a:solidFill>
                  <a:srgbClr val="000000"/>
                </a:solidFill>
                <a:effectLst/>
                <a:latin typeface="Arial" panose="020B0604020202020204" pitchFamily="34" charset="0"/>
              </a:rPr>
              <a:t>source</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ları</a:t>
            </a:r>
            <a:r>
              <a:rPr lang="tr-TR" sz="1800" b="1" i="0" u="none" strike="noStrike" dirty="0">
                <a:solidFill>
                  <a:srgbClr val="000000"/>
                </a:solidFill>
                <a:effectLst/>
                <a:latin typeface="Arial" panose="020B0604020202020204" pitchFamily="34" charset="0"/>
              </a:rPr>
              <a:t> görebilirsiniz</a:t>
            </a:r>
            <a:endParaRPr lang="tr-TR" b="0" dirty="0">
              <a:effectLst/>
            </a:endParaRPr>
          </a:p>
          <a:p>
            <a:br>
              <a:rPr lang="tr-TR" dirty="0"/>
            </a:br>
            <a:endParaRPr lang="tr-TR" dirty="0"/>
          </a:p>
          <a:p>
            <a:endParaRPr lang="tr-TR" dirty="0"/>
          </a:p>
          <a:p>
            <a:pPr rtl="0"/>
            <a:r>
              <a:rPr lang="tr-TR" sz="1800" b="1" i="0" u="none" strike="noStrike" dirty="0" err="1">
                <a:solidFill>
                  <a:srgbClr val="000000"/>
                </a:solidFill>
                <a:effectLst/>
                <a:latin typeface="Arial" panose="020B0604020202020204" pitchFamily="34" charset="0"/>
              </a:rPr>
              <a:t>Sink</a:t>
            </a:r>
            <a:r>
              <a:rPr lang="tr-TR" sz="1800" b="1" i="0" u="none" strike="noStrike" dirty="0">
                <a:solidFill>
                  <a:srgbClr val="000000"/>
                </a:solidFill>
                <a:effectLst/>
                <a:latin typeface="Arial" panose="020B0604020202020204" pitchFamily="34" charset="0"/>
              </a:rPr>
              <a:t> ise verinin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eklendiği ya da tarayıcıda bir etki yarattığı noktadır. Örneğin, DOM üzerinde bir elementin içeriğini değiştiren ya da bir fonksiyonu çalıştıran bir kod </a:t>
            </a:r>
            <a:r>
              <a:rPr lang="tr-TR" sz="1800" b="1" i="0" u="none" strike="noStrike" dirty="0" err="1">
                <a:solidFill>
                  <a:srgbClr val="000000"/>
                </a:solidFill>
                <a:effectLst/>
                <a:latin typeface="Arial" panose="020B0604020202020204" pitchFamily="34" charset="0"/>
              </a:rPr>
              <a:t>sink</a:t>
            </a:r>
            <a:r>
              <a:rPr lang="tr-TR" sz="1800" b="1" i="0" u="none" strike="noStrike" dirty="0">
                <a:solidFill>
                  <a:srgbClr val="000000"/>
                </a:solidFill>
                <a:effectLst/>
                <a:latin typeface="Arial" panose="020B0604020202020204" pitchFamily="34" charset="0"/>
              </a:rPr>
              <a:t> olarak adlandırılır.</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10</a:t>
            </a:fld>
            <a:endParaRPr lang="tr-TR"/>
          </a:p>
        </p:txBody>
      </p:sp>
    </p:spTree>
    <p:extLst>
      <p:ext uri="{BB962C8B-B14F-4D97-AF65-F5344CB8AC3E}">
        <p14:creationId xmlns:p14="http://schemas.microsoft.com/office/powerpoint/2010/main" val="1374420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Kod üzerinden ilerlediğimizde görselde farklı </a:t>
            </a:r>
            <a:r>
              <a:rPr lang="tr-TR" sz="1800" b="1" i="0" u="none" strike="noStrike" dirty="0" err="1">
                <a:solidFill>
                  <a:srgbClr val="000000"/>
                </a:solidFill>
                <a:effectLst/>
                <a:latin typeface="Arial" panose="020B0604020202020204" pitchFamily="34" charset="0"/>
              </a:rPr>
              <a:t>source</a:t>
            </a:r>
            <a:r>
              <a:rPr lang="tr-TR" sz="1800" b="1" i="0" u="none" strike="noStrike" dirty="0">
                <a:solidFill>
                  <a:srgbClr val="000000"/>
                </a:solidFill>
                <a:effectLst/>
                <a:latin typeface="Arial" panose="020B0604020202020204" pitchFamily="34" charset="0"/>
              </a:rPr>
              <a:t> ve </a:t>
            </a:r>
            <a:r>
              <a:rPr lang="tr-TR" sz="1800" b="1" i="0" u="none" strike="noStrike" dirty="0" err="1">
                <a:solidFill>
                  <a:srgbClr val="000000"/>
                </a:solidFill>
                <a:effectLst/>
                <a:latin typeface="Arial" panose="020B0604020202020204" pitchFamily="34" charset="0"/>
              </a:rPr>
              <a:t>sinkler</a:t>
            </a:r>
            <a:r>
              <a:rPr lang="tr-TR" sz="1800" b="1" i="0" u="none" strike="noStrike" dirty="0">
                <a:solidFill>
                  <a:srgbClr val="000000"/>
                </a:solidFill>
                <a:effectLst/>
                <a:latin typeface="Arial" panose="020B0604020202020204" pitchFamily="34" charset="0"/>
              </a:rPr>
              <a:t> kullanılarak oluşturulmuş 5 adet senaryomuz var.</a:t>
            </a:r>
            <a:endParaRPr lang="tr-TR" b="0" dirty="0">
              <a:effectLst/>
            </a:endParaRPr>
          </a:p>
          <a:p>
            <a:pPr rtl="0"/>
            <a:br>
              <a:rPr lang="tr-TR" b="0" dirty="0">
                <a:effectLst/>
              </a:rPr>
            </a:br>
            <a:r>
              <a:rPr lang="tr-TR" sz="1800" b="1" i="0" u="none" strike="noStrike" dirty="0" err="1">
                <a:solidFill>
                  <a:srgbClr val="000000"/>
                </a:solidFill>
                <a:effectLst/>
                <a:latin typeface="Arial" panose="020B0604020202020204" pitchFamily="34" charset="0"/>
              </a:rPr>
              <a:t>Ilk</a:t>
            </a:r>
            <a:r>
              <a:rPr lang="tr-TR" sz="1800" b="1" i="0" u="none" strike="noStrike" dirty="0">
                <a:solidFill>
                  <a:srgbClr val="000000"/>
                </a:solidFill>
                <a:effectLst/>
                <a:latin typeface="Arial" panose="020B0604020202020204" pitchFamily="34" charset="0"/>
              </a:rPr>
              <a:t> örneğimizde </a:t>
            </a:r>
            <a:r>
              <a:rPr lang="tr-TR" sz="1800" b="1" i="0" u="none" strike="noStrike" dirty="0" err="1">
                <a:solidFill>
                  <a:srgbClr val="000000"/>
                </a:solidFill>
                <a:effectLst/>
                <a:latin typeface="Arial" panose="020B0604020202020204" pitchFamily="34" charset="0"/>
              </a:rPr>
              <a:t>document.URL’i</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document.write</a:t>
            </a:r>
            <a:r>
              <a:rPr lang="tr-TR" sz="1800" b="1" i="0" u="none" strike="noStrike" dirty="0">
                <a:solidFill>
                  <a:srgbClr val="000000"/>
                </a:solidFill>
                <a:effectLst/>
                <a:latin typeface="Arial" panose="020B0604020202020204" pitchFamily="34" charset="0"/>
              </a:rPr>
              <a:t> kullanarak direkt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eklemişiz. &lt;h1&gt;</a:t>
            </a:r>
            <a:r>
              <a:rPr lang="tr-TR" sz="1800" b="1" i="0" u="none" strike="noStrike" dirty="0" err="1">
                <a:solidFill>
                  <a:srgbClr val="000000"/>
                </a:solidFill>
                <a:effectLst/>
                <a:latin typeface="Arial" panose="020B0604020202020204" pitchFamily="34" charset="0"/>
              </a:rPr>
              <a:t>domxss</a:t>
            </a:r>
            <a:r>
              <a:rPr lang="tr-TR" sz="1800" b="1" i="0" u="none" strike="noStrike" dirty="0">
                <a:solidFill>
                  <a:srgbClr val="000000"/>
                </a:solidFill>
                <a:effectLst/>
                <a:latin typeface="Arial" panose="020B0604020202020204" pitchFamily="34" charset="0"/>
              </a:rPr>
              <a:t>&lt;/h1&gt; eklediğimizde yansıtıldığını gözlemleyebiliyoruz.</a:t>
            </a:r>
            <a:endParaRPr lang="tr-TR" b="0" dirty="0">
              <a:effectLst/>
            </a:endParaRPr>
          </a:p>
          <a:p>
            <a:br>
              <a:rPr lang="tr-TR" dirty="0"/>
            </a:br>
            <a:r>
              <a:rPr lang="tr-TR" dirty="0"/>
              <a:t>diğerlerinde de farklı </a:t>
            </a:r>
            <a:r>
              <a:rPr lang="tr-TR" dirty="0" err="1"/>
              <a:t>source</a:t>
            </a:r>
            <a:r>
              <a:rPr lang="tr-TR" dirty="0"/>
              <a:t> ve </a:t>
            </a:r>
            <a:r>
              <a:rPr lang="tr-TR" dirty="0" err="1"/>
              <a:t>sinkler</a:t>
            </a:r>
            <a:r>
              <a:rPr lang="tr-TR" dirty="0"/>
              <a:t> kullanılarak </a:t>
            </a:r>
            <a:r>
              <a:rPr lang="tr-TR" dirty="0" err="1"/>
              <a:t>DOMun</a:t>
            </a:r>
            <a:r>
              <a:rPr lang="tr-TR" dirty="0"/>
              <a:t> manipüle edildiğini görebiliyoruz. şimdi tarayıcımıza geçelim.</a:t>
            </a:r>
          </a:p>
          <a:p>
            <a:endParaRPr lang="tr-TR" dirty="0"/>
          </a:p>
          <a:p>
            <a:endParaRPr lang="tr-TR" dirty="0"/>
          </a:p>
          <a:p>
            <a:endParaRPr lang="tr-TR" dirty="0"/>
          </a:p>
          <a:p>
            <a:endParaRPr lang="tr-TR" dirty="0"/>
          </a:p>
          <a:p>
            <a:r>
              <a:rPr lang="tr-TR" sz="1800" b="1" i="0" u="none" strike="noStrike" dirty="0">
                <a:solidFill>
                  <a:srgbClr val="000000"/>
                </a:solidFill>
                <a:effectLst/>
                <a:latin typeface="Arial" panose="020B0604020202020204" pitchFamily="34" charset="0"/>
              </a:rPr>
              <a:t>Source ve </a:t>
            </a:r>
            <a:r>
              <a:rPr lang="tr-TR" sz="1800" b="1" i="0" u="none" strike="noStrike" dirty="0" err="1">
                <a:solidFill>
                  <a:srgbClr val="000000"/>
                </a:solidFill>
                <a:effectLst/>
                <a:latin typeface="Arial" panose="020B0604020202020204" pitchFamily="34" charset="0"/>
              </a:rPr>
              <a:t>Sink</a:t>
            </a:r>
            <a:r>
              <a:rPr lang="tr-TR" sz="1800" b="1" i="0" u="none" strike="noStrike" dirty="0">
                <a:solidFill>
                  <a:srgbClr val="000000"/>
                </a:solidFill>
                <a:effectLst/>
                <a:latin typeface="Arial" panose="020B0604020202020204" pitchFamily="34" charset="0"/>
              </a:rPr>
              <a:t> kavramlarını da anladığımıza göre </a:t>
            </a:r>
            <a:r>
              <a:rPr lang="tr-TR" sz="1800" b="1" i="0" u="none" strike="noStrike" dirty="0" err="1">
                <a:solidFill>
                  <a:srgbClr val="000000"/>
                </a:solidFill>
                <a:effectLst/>
                <a:latin typeface="Arial" panose="020B0604020202020204" pitchFamily="34" charset="0"/>
              </a:rPr>
              <a:t>caselere</a:t>
            </a:r>
            <a:r>
              <a:rPr lang="tr-TR" sz="1800" b="1" i="0" u="none" strike="noStrike" dirty="0">
                <a:solidFill>
                  <a:srgbClr val="000000"/>
                </a:solidFill>
                <a:effectLst/>
                <a:latin typeface="Arial" panose="020B0604020202020204" pitchFamily="34" charset="0"/>
              </a:rPr>
              <a:t> geçebiliriz.</a:t>
            </a: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11</a:t>
            </a:fld>
            <a:endParaRPr lang="tr-TR"/>
          </a:p>
        </p:txBody>
      </p:sp>
    </p:spTree>
    <p:extLst>
      <p:ext uri="{BB962C8B-B14F-4D97-AF65-F5344CB8AC3E}">
        <p14:creationId xmlns:p14="http://schemas.microsoft.com/office/powerpoint/2010/main" val="2784264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İlk senaryomuzda bizi matematik işlemleri yapan bir kod karşılıyor.</a:t>
            </a:r>
            <a:endParaRPr lang="tr-TR" b="0" dirty="0">
              <a:effectLst/>
            </a:endParaRPr>
          </a:p>
          <a:p>
            <a:pPr rtl="0"/>
            <a:br>
              <a:rPr lang="tr-TR" dirty="0"/>
            </a:br>
            <a:br>
              <a:rPr lang="tr-TR" b="0" dirty="0">
                <a:effectLst/>
              </a:rPr>
            </a:br>
            <a:r>
              <a:rPr lang="tr-TR" sz="1800" b="1" i="0" u="none" strike="noStrike" dirty="0">
                <a:solidFill>
                  <a:srgbClr val="000000"/>
                </a:solidFill>
                <a:effectLst/>
                <a:latin typeface="Arial" panose="020B0604020202020204" pitchFamily="34" charset="0"/>
              </a:rPr>
              <a:t>Kodu incelediğimizde </a:t>
            </a:r>
            <a:r>
              <a:rPr lang="tr-TR" sz="1800" b="1" i="0" u="none" strike="noStrike" dirty="0" err="1">
                <a:solidFill>
                  <a:srgbClr val="000000"/>
                </a:solidFill>
                <a:effectLst/>
                <a:latin typeface="Arial" panose="020B0604020202020204" pitchFamily="34" charset="0"/>
              </a:rPr>
              <a:t>input</a:t>
            </a:r>
            <a:r>
              <a:rPr lang="tr-TR" sz="1800" b="1" i="0" u="none" strike="noStrike" dirty="0">
                <a:solidFill>
                  <a:srgbClr val="000000"/>
                </a:solidFill>
                <a:effectLst/>
                <a:latin typeface="Arial" panose="020B0604020202020204" pitchFamily="34" charset="0"/>
              </a:rPr>
              <a:t> kullanarak bizden matematik işlemini yazmamızı istiyor. Butona tıkladığımızda ise </a:t>
            </a:r>
            <a:r>
              <a:rPr lang="tr-TR" sz="1800" b="1" i="0" u="none" strike="noStrike" dirty="0" err="1">
                <a:solidFill>
                  <a:srgbClr val="000000"/>
                </a:solidFill>
                <a:effectLst/>
                <a:latin typeface="Arial" panose="020B0604020202020204" pitchFamily="34" charset="0"/>
              </a:rPr>
              <a:t>calculate</a:t>
            </a:r>
            <a:r>
              <a:rPr lang="tr-TR" sz="1800" b="1" i="0" u="none" strike="noStrike" dirty="0">
                <a:solidFill>
                  <a:srgbClr val="000000"/>
                </a:solidFill>
                <a:effectLst/>
                <a:latin typeface="Arial" panose="020B0604020202020204" pitchFamily="34" charset="0"/>
              </a:rPr>
              <a:t> fonksiyonu çalışıyor.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Fonksiyona geldiğimizde ise bizden alınan </a:t>
            </a:r>
            <a:r>
              <a:rPr lang="tr-TR" sz="1800" b="1" i="0" u="none" strike="noStrike" dirty="0" err="1">
                <a:solidFill>
                  <a:srgbClr val="000000"/>
                </a:solidFill>
                <a:effectLst/>
                <a:latin typeface="Arial" panose="020B0604020202020204" pitchFamily="34" charset="0"/>
              </a:rPr>
              <a:t>inputu</a:t>
            </a:r>
            <a:r>
              <a:rPr lang="tr-TR" sz="1800" b="1" i="0" u="none" strike="noStrike" dirty="0">
                <a:solidFill>
                  <a:srgbClr val="000000"/>
                </a:solidFill>
                <a:effectLst/>
                <a:latin typeface="Arial" panose="020B0604020202020204" pitchFamily="34" charset="0"/>
              </a:rPr>
              <a:t> direkt </a:t>
            </a:r>
            <a:r>
              <a:rPr lang="tr-TR" sz="1800" b="1" i="0" u="none" strike="noStrike" dirty="0" err="1">
                <a:solidFill>
                  <a:srgbClr val="000000"/>
                </a:solidFill>
                <a:effectLst/>
                <a:latin typeface="Arial" panose="020B0604020202020204" pitchFamily="34" charset="0"/>
              </a:rPr>
              <a:t>eval</a:t>
            </a:r>
            <a:r>
              <a:rPr lang="tr-TR" sz="1800" b="1" i="0" u="none" strike="noStrike" dirty="0">
                <a:solidFill>
                  <a:srgbClr val="000000"/>
                </a:solidFill>
                <a:effectLst/>
                <a:latin typeface="Arial" panose="020B0604020202020204" pitchFamily="34" charset="0"/>
              </a:rPr>
              <a:t> fonksiyonuna verdiğini görüyoruz.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Tarayıcıya geçelim.</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err="1">
                <a:solidFill>
                  <a:srgbClr val="000000"/>
                </a:solidFill>
                <a:effectLst/>
                <a:latin typeface="Arial" panose="020B0604020202020204" pitchFamily="34" charset="0"/>
              </a:rPr>
              <a:t>Input</a:t>
            </a:r>
            <a:r>
              <a:rPr lang="tr-TR" sz="1800" b="1" i="0" u="none" strike="noStrike" dirty="0">
                <a:solidFill>
                  <a:srgbClr val="000000"/>
                </a:solidFill>
                <a:effectLst/>
                <a:latin typeface="Arial" panose="020B0604020202020204" pitchFamily="34" charset="0"/>
              </a:rPr>
              <a:t> alanına ‘</a:t>
            </a:r>
            <a:r>
              <a:rPr lang="tr-TR" sz="1800" b="1" i="0" u="none" strike="noStrike" dirty="0" err="1">
                <a:solidFill>
                  <a:srgbClr val="000000"/>
                </a:solidFill>
                <a:effectLst/>
                <a:latin typeface="Arial" panose="020B0604020202020204" pitchFamily="34" charset="0"/>
              </a:rPr>
              <a:t>asd</a:t>
            </a:r>
            <a:r>
              <a:rPr lang="tr-TR" sz="1800" b="1" i="0" u="none" strike="noStrike" dirty="0">
                <a:solidFill>
                  <a:srgbClr val="000000"/>
                </a:solidFill>
                <a:effectLst/>
                <a:latin typeface="Arial" panose="020B0604020202020204" pitchFamily="34" charset="0"/>
              </a:rPr>
              <a:t>’ yazdığımızda konsola hata düştüğünü görüyoruz. Hatada </a:t>
            </a:r>
            <a:r>
              <a:rPr lang="tr-TR" sz="1800" b="1" i="0" u="none" strike="noStrike" dirty="0" err="1">
                <a:solidFill>
                  <a:srgbClr val="000000"/>
                </a:solidFill>
                <a:effectLst/>
                <a:latin typeface="Arial" panose="020B0604020202020204" pitchFamily="34" charset="0"/>
              </a:rPr>
              <a:t>asd</a:t>
            </a:r>
            <a:r>
              <a:rPr lang="tr-TR" sz="1800" b="1" i="0" u="none" strike="noStrike" dirty="0">
                <a:solidFill>
                  <a:srgbClr val="000000"/>
                </a:solidFill>
                <a:effectLst/>
                <a:latin typeface="Arial" panose="020B0604020202020204" pitchFamily="34" charset="0"/>
              </a:rPr>
              <a:t> isimli bir değişken tanımlanmadığını söylüyor. Yani buradan </a:t>
            </a:r>
            <a:r>
              <a:rPr lang="tr-TR" sz="1800" b="1" i="0" u="none" strike="noStrike" dirty="0" err="1">
                <a:solidFill>
                  <a:srgbClr val="000000"/>
                </a:solidFill>
                <a:effectLst/>
                <a:latin typeface="Arial" panose="020B0604020202020204" pitchFamily="34" charset="0"/>
              </a:rPr>
              <a:t>javascript</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syntaxını</a:t>
            </a:r>
            <a:r>
              <a:rPr lang="tr-TR" sz="1800" b="1" i="0" u="none" strike="noStrike" dirty="0">
                <a:solidFill>
                  <a:srgbClr val="000000"/>
                </a:solidFill>
                <a:effectLst/>
                <a:latin typeface="Arial" panose="020B0604020202020204" pitchFamily="34" charset="0"/>
              </a:rPr>
              <a:t> bozabildiğimizi anlıyoruz. </a:t>
            </a:r>
            <a:endParaRPr lang="tr-TR" b="0" dirty="0">
              <a:effectLst/>
            </a:endParaRPr>
          </a:p>
          <a:p>
            <a:endParaRPr lang="tr-TR" dirty="0"/>
          </a:p>
          <a:p>
            <a:r>
              <a:rPr lang="tr-TR" dirty="0"/>
              <a:t>Bu da komut çalıştırabileceğimiz anlamına geliyor ve </a:t>
            </a:r>
            <a:r>
              <a:rPr lang="tr-TR" dirty="0" err="1"/>
              <a:t>alert</a:t>
            </a:r>
            <a:r>
              <a:rPr lang="tr-TR" dirty="0"/>
              <a:t>() yazdığımızda pop-</a:t>
            </a:r>
            <a:r>
              <a:rPr lang="tr-TR" dirty="0" err="1"/>
              <a:t>up</a:t>
            </a:r>
            <a:r>
              <a:rPr lang="tr-TR" dirty="0"/>
              <a:t> çıktığını görebiliyoruz.</a:t>
            </a:r>
          </a:p>
          <a:p>
            <a:endParaRPr lang="tr-TR" dirty="0"/>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12</a:t>
            </a:fld>
            <a:endParaRPr lang="tr-TR"/>
          </a:p>
        </p:txBody>
      </p:sp>
    </p:spTree>
    <p:extLst>
      <p:ext uri="{BB962C8B-B14F-4D97-AF65-F5344CB8AC3E}">
        <p14:creationId xmlns:p14="http://schemas.microsoft.com/office/powerpoint/2010/main" val="2455329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İkinci senaryomuzda URL’den aldığı name parametresini </a:t>
            </a:r>
            <a:r>
              <a:rPr lang="tr-TR" sz="1800" b="1" i="0" u="none" strike="noStrike" dirty="0" err="1">
                <a:solidFill>
                  <a:srgbClr val="000000"/>
                </a:solidFill>
                <a:effectLst/>
                <a:latin typeface="Arial" panose="020B0604020202020204" pitchFamily="34" charset="0"/>
              </a:rPr>
              <a:t>JQuery’deki</a:t>
            </a:r>
            <a:r>
              <a:rPr lang="tr-TR" sz="1800" b="1" i="0" u="none" strike="noStrike" dirty="0">
                <a:solidFill>
                  <a:srgbClr val="000000"/>
                </a:solidFill>
                <a:effectLst/>
                <a:latin typeface="Arial" panose="020B0604020202020204" pitchFamily="34" charset="0"/>
              </a:rPr>
              <a:t> html fonksiyonu ile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ekliyor.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Burada Source </a:t>
            </a:r>
            <a:r>
              <a:rPr lang="tr-TR" sz="1800" b="1" i="0" u="none" strike="noStrike" dirty="0" err="1">
                <a:solidFill>
                  <a:srgbClr val="000000"/>
                </a:solidFill>
                <a:effectLst/>
                <a:latin typeface="Arial" panose="020B0604020202020204" pitchFamily="34" charset="0"/>
              </a:rPr>
              <a:t>location.search</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Sink</a:t>
            </a:r>
            <a:r>
              <a:rPr lang="tr-TR" sz="1800" b="1" i="0" u="none" strike="noStrike" dirty="0">
                <a:solidFill>
                  <a:srgbClr val="000000"/>
                </a:solidFill>
                <a:effectLst/>
                <a:latin typeface="Arial" panose="020B0604020202020204" pitchFamily="34" charset="0"/>
              </a:rPr>
              <a:t> ise .html() fonksiyonu.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Tarayıcıya geçelim</a:t>
            </a:r>
            <a:endParaRPr lang="tr-TR" b="0" dirty="0">
              <a:effectLst/>
            </a:endParaRPr>
          </a:p>
          <a:p>
            <a:pPr rtl="0"/>
            <a:br>
              <a:rPr lang="tr-TR" dirty="0"/>
            </a:br>
            <a:r>
              <a:rPr lang="tr-TR" sz="1800" b="1" i="0" u="none" strike="noStrike" dirty="0">
                <a:solidFill>
                  <a:srgbClr val="000000"/>
                </a:solidFill>
                <a:effectLst/>
                <a:latin typeface="Arial" panose="020B0604020202020204" pitchFamily="34" charset="0"/>
              </a:rPr>
              <a:t>?name=&lt;</a:t>
            </a:r>
            <a:r>
              <a:rPr lang="tr-TR" sz="1800" b="1" i="0" u="none" strike="noStrike" dirty="0" err="1">
                <a:solidFill>
                  <a:srgbClr val="000000"/>
                </a:solidFill>
                <a:effectLst/>
                <a:latin typeface="Arial" panose="020B0604020202020204" pitchFamily="34" charset="0"/>
              </a:rPr>
              <a:t>svg</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onload</a:t>
            </a:r>
            <a:r>
              <a:rPr lang="tr-TR" sz="1800" b="1" i="0" u="none" strike="noStrike" dirty="0">
                <a:solidFill>
                  <a:srgbClr val="000000"/>
                </a:solidFill>
                <a:effectLst/>
                <a:latin typeface="Arial" panose="020B0604020202020204" pitchFamily="34" charset="0"/>
              </a:rPr>
              <a:t>=</a:t>
            </a:r>
            <a:r>
              <a:rPr lang="tr-TR" sz="1800" b="1" i="0" u="none" strike="noStrike" dirty="0" err="1">
                <a:solidFill>
                  <a:srgbClr val="000000"/>
                </a:solidFill>
                <a:effectLst/>
                <a:latin typeface="Arial" panose="020B0604020202020204" pitchFamily="34" charset="0"/>
              </a:rPr>
              <a:t>asd</a:t>
            </a:r>
            <a:r>
              <a:rPr lang="tr-TR" sz="1800" b="1" i="0" u="none" strike="noStrike" dirty="0">
                <a:solidFill>
                  <a:srgbClr val="000000"/>
                </a:solidFill>
                <a:effectLst/>
                <a:latin typeface="Arial" panose="020B0604020202020204" pitchFamily="34" charset="0"/>
              </a:rPr>
              <a:t>&gt; yazdığımızda konsoldaki hatadan yola çıkarak </a:t>
            </a:r>
            <a:r>
              <a:rPr lang="tr-TR" sz="1800" b="1" i="0" u="none" strike="noStrike" dirty="0" err="1">
                <a:solidFill>
                  <a:srgbClr val="000000"/>
                </a:solidFill>
                <a:effectLst/>
                <a:latin typeface="Arial" panose="020B0604020202020204" pitchFamily="34" charset="0"/>
              </a:rPr>
              <a:t>XSS’in</a:t>
            </a:r>
            <a:r>
              <a:rPr lang="tr-TR" sz="1800" b="1" i="0" u="none" strike="noStrike" dirty="0">
                <a:solidFill>
                  <a:srgbClr val="000000"/>
                </a:solidFill>
                <a:effectLst/>
                <a:latin typeface="Arial" panose="020B0604020202020204" pitchFamily="34" charset="0"/>
              </a:rPr>
              <a:t> tespitini yapabiliriz.</a:t>
            </a:r>
            <a:endParaRPr lang="tr-TR" b="0" dirty="0">
              <a:effectLst/>
            </a:endParaRPr>
          </a:p>
          <a:p>
            <a:pPr rtl="0"/>
            <a:br>
              <a:rPr lang="tr-TR" b="0" dirty="0">
                <a:effectLst/>
              </a:rPr>
            </a:br>
            <a:br>
              <a:rPr lang="tr-TR" b="0" dirty="0">
                <a:effectLst/>
              </a:rPr>
            </a:br>
            <a:r>
              <a:rPr lang="tr-TR" sz="1800" b="1" i="0" u="none" strike="noStrike" dirty="0">
                <a:solidFill>
                  <a:srgbClr val="000000"/>
                </a:solidFill>
                <a:effectLst/>
                <a:latin typeface="Arial" panose="020B0604020202020204" pitchFamily="34" charset="0"/>
              </a:rPr>
              <a:t>Saldırganın zararlı kodu </a:t>
            </a:r>
            <a:r>
              <a:rPr lang="tr-TR" sz="1800" b="1" i="0" u="none" strike="noStrike" dirty="0" err="1">
                <a:solidFill>
                  <a:srgbClr val="000000"/>
                </a:solidFill>
                <a:effectLst/>
                <a:latin typeface="Arial" panose="020B0604020202020204" pitchFamily="34" charset="0"/>
              </a:rPr>
              <a:t>veritabanında</a:t>
            </a:r>
            <a:r>
              <a:rPr lang="tr-TR" sz="1800" b="1" i="0" u="none" strike="noStrike" dirty="0">
                <a:solidFill>
                  <a:srgbClr val="000000"/>
                </a:solidFill>
                <a:effectLst/>
                <a:latin typeface="Arial" panose="020B0604020202020204" pitchFamily="34" charset="0"/>
              </a:rPr>
              <a:t> saklanarak kurbana sunuluyorsa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XSS, saklanmadan kullanıcıya sunuluyorsa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XSS diyebiliriz. </a:t>
            </a:r>
            <a:r>
              <a:rPr lang="tr-TR" sz="1800" b="1" i="0" u="none" strike="noStrike" dirty="0" err="1">
                <a:solidFill>
                  <a:srgbClr val="000000"/>
                </a:solidFill>
                <a:effectLst/>
                <a:latin typeface="Arial" panose="020B0604020202020204" pitchFamily="34" charset="0"/>
              </a:rPr>
              <a:t>Tabiki</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javascript</a:t>
            </a:r>
            <a:r>
              <a:rPr lang="tr-TR" sz="1800" b="1" i="0" u="none" strike="noStrike" dirty="0">
                <a:solidFill>
                  <a:srgbClr val="000000"/>
                </a:solidFill>
                <a:effectLst/>
                <a:latin typeface="Arial" panose="020B0604020202020204" pitchFamily="34" charset="0"/>
              </a:rPr>
              <a:t> ile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eklenmesi gerektiğini unutmayalım, yoksa dümdüz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ve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dememiz gerekir.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Şimdi bununla ilgili senaryolarımıza geçelim.</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13</a:t>
            </a:fld>
            <a:endParaRPr lang="tr-TR"/>
          </a:p>
        </p:txBody>
      </p:sp>
    </p:spTree>
    <p:extLst>
      <p:ext uri="{BB962C8B-B14F-4D97-AF65-F5344CB8AC3E}">
        <p14:creationId xmlns:p14="http://schemas.microsoft.com/office/powerpoint/2010/main" val="711213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Bu senaryoda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XSS’ten</a:t>
            </a:r>
            <a:r>
              <a:rPr lang="tr-TR" sz="1800" b="1" i="0" u="none" strike="noStrike" dirty="0">
                <a:solidFill>
                  <a:srgbClr val="000000"/>
                </a:solidFill>
                <a:effectLst/>
                <a:latin typeface="Arial" panose="020B0604020202020204" pitchFamily="34" charset="0"/>
              </a:rPr>
              <a:t> bahsedeceğiz. Öncelikle </a:t>
            </a:r>
            <a:r>
              <a:rPr lang="tr-TR" sz="1800" b="1" i="0" u="none" strike="noStrike" dirty="0" err="1">
                <a:solidFill>
                  <a:srgbClr val="000000"/>
                </a:solidFill>
                <a:effectLst/>
                <a:latin typeface="Arial" panose="020B0604020202020204" pitchFamily="34" charset="0"/>
              </a:rPr>
              <a:t>search_movie.php</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yi</a:t>
            </a:r>
            <a:r>
              <a:rPr lang="tr-TR" sz="1800" b="1" i="0" u="none" strike="noStrike" dirty="0">
                <a:solidFill>
                  <a:srgbClr val="000000"/>
                </a:solidFill>
                <a:effectLst/>
                <a:latin typeface="Arial" panose="020B0604020202020204" pitchFamily="34" charset="0"/>
              </a:rPr>
              <a:t> inceleyerek başlayalım. </a:t>
            </a:r>
            <a:endParaRPr lang="tr-TR" b="0" dirty="0">
              <a:effectLst/>
            </a:endParaRPr>
          </a:p>
          <a:p>
            <a:pPr rtl="0"/>
            <a:br>
              <a:rPr lang="tr-TR" dirty="0"/>
            </a:br>
            <a:r>
              <a:rPr lang="tr-TR" sz="1800" b="1" i="0" u="none" strike="noStrike" dirty="0">
                <a:solidFill>
                  <a:srgbClr val="000000"/>
                </a:solidFill>
                <a:effectLst/>
                <a:latin typeface="Arial" panose="020B0604020202020204" pitchFamily="34" charset="0"/>
              </a:rPr>
              <a:t>Burayı bir API olarak düşünebiliriz. Kullanıcıdan aldığı </a:t>
            </a:r>
            <a:r>
              <a:rPr lang="tr-TR" sz="1800" b="1" i="0" u="none" strike="noStrike" dirty="0" err="1">
                <a:solidFill>
                  <a:srgbClr val="000000"/>
                </a:solidFill>
                <a:effectLst/>
                <a:latin typeface="Arial" panose="020B0604020202020204" pitchFamily="34" charset="0"/>
              </a:rPr>
              <a:t>movie</a:t>
            </a:r>
            <a:r>
              <a:rPr lang="tr-TR" sz="1800" b="1" i="0" u="none" strike="noStrike" dirty="0">
                <a:solidFill>
                  <a:srgbClr val="000000"/>
                </a:solidFill>
                <a:effectLst/>
                <a:latin typeface="Arial" panose="020B0604020202020204" pitchFamily="34" charset="0"/>
              </a:rPr>
              <a:t> parametresini, elindeki film listesi ile karşılaştırıyor ve yanıt dönüyor. Burada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XSS var diyorsanız Content-</a:t>
            </a:r>
            <a:r>
              <a:rPr lang="tr-TR" sz="1800" b="1" i="0" u="none" strike="noStrike" dirty="0" err="1">
                <a:solidFill>
                  <a:srgbClr val="000000"/>
                </a:solidFill>
                <a:effectLst/>
                <a:latin typeface="Arial" panose="020B0604020202020204" pitchFamily="34" charset="0"/>
              </a:rPr>
              <a:t>Type</a:t>
            </a:r>
            <a:r>
              <a:rPr lang="tr-TR" sz="1800" b="1" i="0" u="none" strike="noStrike" dirty="0">
                <a:solidFill>
                  <a:srgbClr val="000000"/>
                </a:solidFill>
                <a:effectLst/>
                <a:latin typeface="Arial" panose="020B0604020202020204" pitchFamily="34" charset="0"/>
              </a:rPr>
              <a:t> JSON olduğu için tarayıcı html kodunu yorumlamayacaktır.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Şimdi case3.html i inceleyelim.</a:t>
            </a:r>
            <a:endParaRPr lang="tr-TR" b="0" dirty="0">
              <a:effectLst/>
            </a:endParaRPr>
          </a:p>
          <a:p>
            <a:br>
              <a:rPr lang="tr-TR" b="0" dirty="0">
                <a:effectLst/>
              </a:rPr>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14</a:t>
            </a:fld>
            <a:endParaRPr lang="tr-TR"/>
          </a:p>
        </p:txBody>
      </p:sp>
    </p:spTree>
    <p:extLst>
      <p:ext uri="{BB962C8B-B14F-4D97-AF65-F5344CB8AC3E}">
        <p14:creationId xmlns:p14="http://schemas.microsoft.com/office/powerpoint/2010/main" val="921447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Burada da kullanıcıdan aldığı film ismini XHR isteği ile </a:t>
            </a:r>
            <a:r>
              <a:rPr lang="tr-TR" sz="1800" b="1" i="0" u="none" strike="noStrike" dirty="0" err="1">
                <a:solidFill>
                  <a:srgbClr val="000000"/>
                </a:solidFill>
                <a:effectLst/>
                <a:latin typeface="Arial" panose="020B0604020202020204" pitchFamily="34" charset="0"/>
              </a:rPr>
              <a:t>search_movie.php</a:t>
            </a:r>
            <a:r>
              <a:rPr lang="tr-TR" sz="1800" b="1" i="0" u="none" strike="noStrike" dirty="0">
                <a:solidFill>
                  <a:srgbClr val="000000"/>
                </a:solidFill>
                <a:effectLst/>
                <a:latin typeface="Arial" panose="020B0604020202020204" pitchFamily="34" charset="0"/>
              </a:rPr>
              <a:t> ye soruyor ve </a:t>
            </a:r>
            <a:r>
              <a:rPr lang="tr-TR" sz="1800" b="1" i="0" u="none" strike="noStrike" dirty="0" err="1">
                <a:solidFill>
                  <a:srgbClr val="000000"/>
                </a:solidFill>
                <a:effectLst/>
                <a:latin typeface="Arial" panose="020B0604020202020204" pitchFamily="34" charset="0"/>
              </a:rPr>
              <a:t>innerHTML</a:t>
            </a:r>
            <a:r>
              <a:rPr lang="tr-TR" sz="1800" b="1" i="0" u="none" strike="noStrike" dirty="0">
                <a:solidFill>
                  <a:srgbClr val="000000"/>
                </a:solidFill>
                <a:effectLst/>
                <a:latin typeface="Arial" panose="020B0604020202020204" pitchFamily="34" charset="0"/>
              </a:rPr>
              <a:t> ile yanıtı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ekliyor.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Tarayıcıya geçelim</a:t>
            </a:r>
          </a:p>
          <a:p>
            <a:pPr rtl="0"/>
            <a:endParaRPr lang="tr-TR" sz="1800" b="1" i="0" u="none" strike="noStrike" dirty="0">
              <a:solidFill>
                <a:srgbClr val="000000"/>
              </a:solidFill>
              <a:effectLst/>
              <a:latin typeface="Arial" panose="020B0604020202020204" pitchFamily="34" charset="0"/>
            </a:endParaRPr>
          </a:p>
          <a:p>
            <a:pPr rtl="0"/>
            <a:r>
              <a:rPr lang="tr-TR" sz="1800" b="1" i="0" u="sng" dirty="0">
                <a:solidFill>
                  <a:srgbClr val="000000"/>
                </a:solidFill>
                <a:effectLst/>
                <a:latin typeface="Arial" panose="020B0604020202020204" pitchFamily="34" charset="0"/>
              </a:rPr>
              <a:t>&lt;</a:t>
            </a:r>
            <a:r>
              <a:rPr lang="tr-TR" sz="1800" b="1" i="0" u="sng" dirty="0" err="1">
                <a:solidFill>
                  <a:srgbClr val="000000"/>
                </a:solidFill>
                <a:effectLst/>
                <a:latin typeface="Arial" panose="020B0604020202020204" pitchFamily="34" charset="0"/>
              </a:rPr>
              <a:t>img</a:t>
            </a:r>
            <a:r>
              <a:rPr lang="tr-TR" sz="1800" b="1" i="0" u="sng" dirty="0">
                <a:solidFill>
                  <a:srgbClr val="000000"/>
                </a:solidFill>
                <a:effectLst/>
                <a:latin typeface="Arial" panose="020B0604020202020204" pitchFamily="34" charset="0"/>
              </a:rPr>
              <a:t> </a:t>
            </a:r>
            <a:r>
              <a:rPr lang="tr-TR" sz="1800" b="1" i="0" u="sng" dirty="0" err="1">
                <a:solidFill>
                  <a:srgbClr val="000000"/>
                </a:solidFill>
                <a:effectLst/>
                <a:latin typeface="Arial" panose="020B0604020202020204" pitchFamily="34" charset="0"/>
              </a:rPr>
              <a:t>src</a:t>
            </a:r>
            <a:r>
              <a:rPr lang="tr-TR" sz="1800" b="1" i="0" u="sng" dirty="0">
                <a:solidFill>
                  <a:srgbClr val="000000"/>
                </a:solidFill>
                <a:effectLst/>
                <a:latin typeface="Arial" panose="020B0604020202020204" pitchFamily="34" charset="0"/>
              </a:rPr>
              <a:t> </a:t>
            </a:r>
            <a:r>
              <a:rPr lang="tr-TR" sz="1800" b="1" i="0" u="sng" dirty="0" err="1">
                <a:solidFill>
                  <a:srgbClr val="000000"/>
                </a:solidFill>
                <a:effectLst/>
                <a:latin typeface="Arial" panose="020B0604020202020204" pitchFamily="34" charset="0"/>
              </a:rPr>
              <a:t>onerror</a:t>
            </a:r>
            <a:r>
              <a:rPr lang="tr-TR" sz="1800" b="1" i="0" u="sng" dirty="0">
                <a:solidFill>
                  <a:srgbClr val="000000"/>
                </a:solidFill>
                <a:effectLst/>
                <a:latin typeface="Arial" panose="020B0604020202020204" pitchFamily="34" charset="0"/>
              </a:rPr>
              <a:t>=</a:t>
            </a:r>
            <a:r>
              <a:rPr lang="tr-TR" sz="1800" b="1" i="0" u="sng" dirty="0" err="1">
                <a:solidFill>
                  <a:srgbClr val="000000"/>
                </a:solidFill>
                <a:effectLst/>
                <a:latin typeface="Arial" panose="020B0604020202020204" pitchFamily="34" charset="0"/>
              </a:rPr>
              <a:t>alert</a:t>
            </a:r>
            <a:r>
              <a:rPr lang="tr-TR" sz="1800" b="1" i="0" u="sng" dirty="0">
                <a:solidFill>
                  <a:srgbClr val="000000"/>
                </a:solidFill>
                <a:effectLst/>
                <a:latin typeface="Arial" panose="020B0604020202020204" pitchFamily="34" charset="0"/>
              </a:rPr>
              <a:t>()&gt; </a:t>
            </a:r>
            <a:r>
              <a:rPr lang="tr-TR" sz="1800" b="1" i="0" u="none" strike="noStrike" dirty="0" err="1">
                <a:solidFill>
                  <a:srgbClr val="000000"/>
                </a:solidFill>
                <a:effectLst/>
                <a:latin typeface="Arial" panose="020B0604020202020204" pitchFamily="34" charset="0"/>
              </a:rPr>
              <a:t>payloadını</a:t>
            </a:r>
            <a:r>
              <a:rPr lang="tr-TR" sz="1800" b="1" i="0" u="none" strike="noStrike" dirty="0">
                <a:solidFill>
                  <a:srgbClr val="000000"/>
                </a:solidFill>
                <a:effectLst/>
                <a:latin typeface="Arial" panose="020B0604020202020204" pitchFamily="34" charset="0"/>
              </a:rPr>
              <a:t> yazdığımızda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XSS’in</a:t>
            </a:r>
            <a:r>
              <a:rPr lang="tr-TR" sz="1800" b="1" i="0" u="none" strike="noStrike" dirty="0">
                <a:solidFill>
                  <a:srgbClr val="000000"/>
                </a:solidFill>
                <a:effectLst/>
                <a:latin typeface="Arial" panose="020B0604020202020204" pitchFamily="34" charset="0"/>
              </a:rPr>
              <a:t> tetiklendiğini görebiliriz.</a:t>
            </a:r>
          </a:p>
          <a:p>
            <a:pPr rtl="0"/>
            <a:endParaRPr lang="tr-TR" sz="1800" b="1" i="0" u="none" strike="noStrike" dirty="0">
              <a:solidFill>
                <a:srgbClr val="000000"/>
              </a:solidFill>
              <a:effectLst/>
              <a:latin typeface="Arial" panose="020B0604020202020204" pitchFamily="34" charset="0"/>
            </a:endParaRP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Eğer </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15</a:t>
            </a:fld>
            <a:endParaRPr lang="tr-TR"/>
          </a:p>
        </p:txBody>
      </p:sp>
    </p:spTree>
    <p:extLst>
      <p:ext uri="{BB962C8B-B14F-4D97-AF65-F5344CB8AC3E}">
        <p14:creationId xmlns:p14="http://schemas.microsoft.com/office/powerpoint/2010/main" val="2101067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Geldik son senaryomuza, şimdi de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XSS’i</a:t>
            </a:r>
            <a:r>
              <a:rPr lang="tr-TR" sz="1800" b="1" i="0" u="none" strike="noStrike" dirty="0">
                <a:solidFill>
                  <a:srgbClr val="000000"/>
                </a:solidFill>
                <a:effectLst/>
                <a:latin typeface="Arial" panose="020B0604020202020204" pitchFamily="34" charset="0"/>
              </a:rPr>
              <a:t> konu alacağız. Öncelikle </a:t>
            </a:r>
            <a:r>
              <a:rPr lang="tr-TR" sz="1800" b="1" i="0" u="none" strike="noStrike" dirty="0" err="1">
                <a:solidFill>
                  <a:srgbClr val="000000"/>
                </a:solidFill>
                <a:effectLst/>
                <a:latin typeface="Arial" panose="020B0604020202020204" pitchFamily="34" charset="0"/>
              </a:rPr>
              <a:t>add_comment.php</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yi</a:t>
            </a:r>
            <a:r>
              <a:rPr lang="tr-TR" sz="1800" b="1" i="0" u="none" strike="noStrike" dirty="0">
                <a:solidFill>
                  <a:srgbClr val="000000"/>
                </a:solidFill>
                <a:effectLst/>
                <a:latin typeface="Arial" panose="020B0604020202020204" pitchFamily="34" charset="0"/>
              </a:rPr>
              <a:t> anlayarak başlayalım.</a:t>
            </a:r>
            <a:endParaRPr lang="tr-TR" b="0" dirty="0">
              <a:effectLst/>
            </a:endParaRPr>
          </a:p>
          <a:p>
            <a:pPr rtl="0"/>
            <a:br>
              <a:rPr lang="tr-TR" dirty="0"/>
            </a:br>
            <a:br>
              <a:rPr lang="tr-TR" b="0" dirty="0">
                <a:effectLst/>
              </a:rPr>
            </a:br>
            <a:r>
              <a:rPr lang="tr-TR" sz="1800" b="1" i="0" u="none" strike="noStrike" dirty="0">
                <a:solidFill>
                  <a:srgbClr val="000000"/>
                </a:solidFill>
                <a:effectLst/>
                <a:latin typeface="Arial" panose="020B0604020202020204" pitchFamily="34" charset="0"/>
              </a:rPr>
              <a:t>Öncelikle </a:t>
            </a:r>
            <a:r>
              <a:rPr lang="tr-TR" sz="1800" b="1" i="0" u="none" strike="noStrike" dirty="0" err="1">
                <a:solidFill>
                  <a:srgbClr val="000000"/>
                </a:solidFill>
                <a:effectLst/>
                <a:latin typeface="Arial" panose="020B0604020202020204" pitchFamily="34" charset="0"/>
              </a:rPr>
              <a:t>DB’yle</a:t>
            </a:r>
            <a:r>
              <a:rPr lang="tr-TR" sz="1800" b="1" i="0" u="none" strike="noStrike" dirty="0">
                <a:solidFill>
                  <a:srgbClr val="000000"/>
                </a:solidFill>
                <a:effectLst/>
                <a:latin typeface="Arial" panose="020B0604020202020204" pitchFamily="34" charset="0"/>
              </a:rPr>
              <a:t> bağlantı kuruluyor ve ardından </a:t>
            </a:r>
            <a:r>
              <a:rPr lang="tr-TR" sz="1800" b="1" i="0" u="none" strike="noStrike" dirty="0" err="1">
                <a:solidFill>
                  <a:srgbClr val="000000"/>
                </a:solidFill>
                <a:effectLst/>
                <a:latin typeface="Arial" panose="020B0604020202020204" pitchFamily="34" charset="0"/>
              </a:rPr>
              <a:t>username</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comment</a:t>
            </a:r>
            <a:r>
              <a:rPr lang="tr-TR" sz="1800" b="1" i="0" u="none" strike="noStrike" dirty="0">
                <a:solidFill>
                  <a:srgbClr val="000000"/>
                </a:solidFill>
                <a:effectLst/>
                <a:latin typeface="Arial" panose="020B0604020202020204" pitchFamily="34" charset="0"/>
              </a:rPr>
              <a:t> parametreleri alınıyor. Eğer boş değillerse </a:t>
            </a:r>
            <a:r>
              <a:rPr lang="tr-TR" sz="1800" b="1" i="0" u="none" strike="noStrike" dirty="0" err="1">
                <a:solidFill>
                  <a:srgbClr val="000000"/>
                </a:solidFill>
                <a:effectLst/>
                <a:latin typeface="Arial" panose="020B0604020202020204" pitchFamily="34" charset="0"/>
              </a:rPr>
              <a:t>dbye</a:t>
            </a:r>
            <a:r>
              <a:rPr lang="tr-TR" sz="1800" b="1" i="0" u="none" strike="noStrike" dirty="0">
                <a:solidFill>
                  <a:srgbClr val="000000"/>
                </a:solidFill>
                <a:effectLst/>
                <a:latin typeface="Arial" panose="020B0604020202020204" pitchFamily="34" charset="0"/>
              </a:rPr>
              <a:t> bir insert işlemi yapılıyor. Ardından </a:t>
            </a:r>
            <a:r>
              <a:rPr lang="tr-TR" sz="1800" b="1" i="0" u="none" strike="noStrike" dirty="0" err="1">
                <a:solidFill>
                  <a:srgbClr val="000000"/>
                </a:solidFill>
                <a:effectLst/>
                <a:latin typeface="Arial" panose="020B0604020202020204" pitchFamily="34" charset="0"/>
              </a:rPr>
              <a:t>dbdeki</a:t>
            </a:r>
            <a:r>
              <a:rPr lang="tr-TR" sz="1800" b="1" i="0" u="none" strike="noStrike" dirty="0">
                <a:solidFill>
                  <a:srgbClr val="000000"/>
                </a:solidFill>
                <a:effectLst/>
                <a:latin typeface="Arial" panose="020B0604020202020204" pitchFamily="34" charset="0"/>
              </a:rPr>
              <a:t> tüm </a:t>
            </a:r>
            <a:r>
              <a:rPr lang="tr-TR" sz="1800" b="1" i="0" u="none" strike="noStrike" dirty="0" err="1">
                <a:solidFill>
                  <a:srgbClr val="000000"/>
                </a:solidFill>
                <a:effectLst/>
                <a:latin typeface="Arial" panose="020B0604020202020204" pitchFamily="34" charset="0"/>
              </a:rPr>
              <a:t>commentler</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json</a:t>
            </a:r>
            <a:r>
              <a:rPr lang="tr-TR" sz="1800" b="1" i="0" u="none" strike="noStrike" dirty="0">
                <a:solidFill>
                  <a:srgbClr val="000000"/>
                </a:solidFill>
                <a:effectLst/>
                <a:latin typeface="Arial" panose="020B0604020202020204" pitchFamily="34" charset="0"/>
              </a:rPr>
              <a:t> formatında yazdırılıyor.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Şimdi case4.html’i inceleyelim.</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16</a:t>
            </a:fld>
            <a:endParaRPr lang="tr-TR"/>
          </a:p>
        </p:txBody>
      </p:sp>
    </p:spTree>
    <p:extLst>
      <p:ext uri="{BB962C8B-B14F-4D97-AF65-F5344CB8AC3E}">
        <p14:creationId xmlns:p14="http://schemas.microsoft.com/office/powerpoint/2010/main" val="2438300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Öncelikle </a:t>
            </a:r>
            <a:r>
              <a:rPr lang="tr-TR" sz="1800" b="1" i="0" u="none" strike="noStrike" dirty="0" err="1">
                <a:solidFill>
                  <a:srgbClr val="000000"/>
                </a:solidFill>
                <a:effectLst/>
                <a:latin typeface="Arial" panose="020B0604020202020204" pitchFamily="34" charset="0"/>
              </a:rPr>
              <a:t>add_comment.php’ye</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username</a:t>
            </a:r>
            <a:r>
              <a:rPr lang="tr-TR" sz="1800" b="1" i="0" u="none" strike="noStrike" dirty="0">
                <a:solidFill>
                  <a:srgbClr val="000000"/>
                </a:solidFill>
                <a:effectLst/>
                <a:latin typeface="Arial" panose="020B0604020202020204" pitchFamily="34" charset="0"/>
              </a:rPr>
              <a:t> ve </a:t>
            </a:r>
            <a:r>
              <a:rPr lang="tr-TR" sz="1800" b="1" i="0" u="none" strike="noStrike" dirty="0" err="1">
                <a:solidFill>
                  <a:srgbClr val="000000"/>
                </a:solidFill>
                <a:effectLst/>
                <a:latin typeface="Arial" panose="020B0604020202020204" pitchFamily="34" charset="0"/>
              </a:rPr>
              <a:t>comment</a:t>
            </a:r>
            <a:r>
              <a:rPr lang="tr-TR" sz="1800" b="1" i="0" u="none" strike="noStrike" dirty="0">
                <a:solidFill>
                  <a:srgbClr val="000000"/>
                </a:solidFill>
                <a:effectLst/>
                <a:latin typeface="Arial" panose="020B0604020202020204" pitchFamily="34" charset="0"/>
              </a:rPr>
              <a:t> parametrelerini göndererek yorum eklenebiliyor bunu biliyoruz.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case4.html de ise yorum butonuna tıklandığında yorum ekleyen bir </a:t>
            </a:r>
            <a:r>
              <a:rPr lang="tr-TR" sz="1800" b="1" i="0" u="none" strike="noStrike" dirty="0" err="1">
                <a:solidFill>
                  <a:srgbClr val="000000"/>
                </a:solidFill>
                <a:effectLst/>
                <a:latin typeface="Arial" panose="020B0604020202020204" pitchFamily="34" charset="0"/>
              </a:rPr>
              <a:t>ajax</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request</a:t>
            </a:r>
            <a:r>
              <a:rPr lang="tr-TR" sz="1800" b="1" i="0" u="none" strike="noStrike" dirty="0">
                <a:solidFill>
                  <a:srgbClr val="000000"/>
                </a:solidFill>
                <a:effectLst/>
                <a:latin typeface="Arial" panose="020B0604020202020204" pitchFamily="34" charset="0"/>
              </a:rPr>
              <a:t> yapılıyor.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Yorum Ekledikten sonra da tüm yorumlar listeleniyor. </a:t>
            </a:r>
          </a:p>
          <a:p>
            <a:pPr rtl="0"/>
            <a:endParaRPr lang="tr-TR" sz="1800" b="1" i="0" u="none" strike="noStrike" dirty="0">
              <a:solidFill>
                <a:srgbClr val="000000"/>
              </a:solidFill>
              <a:effectLst/>
              <a:latin typeface="Arial" panose="020B0604020202020204" pitchFamily="34" charset="0"/>
            </a:endParaRP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Burada tüm yorumlar listelenirken DOM güvensiz bir şekilde manipüle ediliyor ve bizleri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XSS karşılıyor.</a:t>
            </a:r>
            <a:br>
              <a:rPr lang="tr-TR" sz="1800" b="1" i="0" u="none" strike="noStrike" dirty="0">
                <a:solidFill>
                  <a:srgbClr val="000000"/>
                </a:solidFill>
                <a:effectLst/>
                <a:latin typeface="Arial" panose="020B0604020202020204" pitchFamily="34" charset="0"/>
              </a:rPr>
            </a:br>
            <a:br>
              <a:rPr lang="tr-TR" sz="1800" b="1" i="0" u="none" strike="noStrike" dirty="0">
                <a:solidFill>
                  <a:srgbClr val="000000"/>
                </a:solidFill>
                <a:effectLst/>
                <a:latin typeface="Arial" panose="020B0604020202020204" pitchFamily="34" charset="0"/>
              </a:rPr>
            </a:br>
            <a:r>
              <a:rPr lang="tr-TR" sz="1800" b="1" i="0" u="none" strike="noStrike" dirty="0">
                <a:solidFill>
                  <a:srgbClr val="000000"/>
                </a:solidFill>
                <a:effectLst/>
                <a:latin typeface="Arial" panose="020B0604020202020204" pitchFamily="34" charset="0"/>
              </a:rPr>
              <a:t>&lt;</a:t>
            </a:r>
            <a:r>
              <a:rPr lang="tr-TR" sz="1800" b="1" i="0" u="none" strike="noStrike" dirty="0" err="1">
                <a:solidFill>
                  <a:srgbClr val="000000"/>
                </a:solidFill>
                <a:effectLst/>
                <a:latin typeface="Arial" panose="020B0604020202020204" pitchFamily="34" charset="0"/>
              </a:rPr>
              <a:t>img</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src</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onerror</a:t>
            </a:r>
            <a:r>
              <a:rPr lang="tr-TR" sz="1800" b="1" i="0" u="none" strike="noStrike" dirty="0">
                <a:solidFill>
                  <a:srgbClr val="000000"/>
                </a:solidFill>
                <a:effectLst/>
                <a:latin typeface="Arial" panose="020B0604020202020204" pitchFamily="34" charset="0"/>
              </a:rPr>
              <a:t>=</a:t>
            </a:r>
            <a:r>
              <a:rPr lang="tr-TR" sz="1800" b="1" i="0" u="none" strike="noStrike" dirty="0" err="1">
                <a:solidFill>
                  <a:srgbClr val="000000"/>
                </a:solidFill>
                <a:effectLst/>
                <a:latin typeface="Arial" panose="020B0604020202020204" pitchFamily="34" charset="0"/>
              </a:rPr>
              <a:t>alert</a:t>
            </a:r>
            <a:r>
              <a:rPr lang="tr-TR" sz="1800" b="1" i="0" u="none" strike="noStrike" dirty="0">
                <a:solidFill>
                  <a:srgbClr val="000000"/>
                </a:solidFill>
                <a:effectLst/>
                <a:latin typeface="Arial" panose="020B0604020202020204" pitchFamily="34" charset="0"/>
              </a:rPr>
              <a:t>()&gt; yazarak pop-</a:t>
            </a:r>
            <a:r>
              <a:rPr lang="tr-TR" sz="1800" b="1" i="0" u="none" strike="noStrike" dirty="0" err="1">
                <a:solidFill>
                  <a:srgbClr val="000000"/>
                </a:solidFill>
                <a:effectLst/>
                <a:latin typeface="Arial" panose="020B0604020202020204" pitchFamily="34" charset="0"/>
              </a:rPr>
              <a:t>up’ımızı</a:t>
            </a:r>
            <a:r>
              <a:rPr lang="tr-TR" sz="1800" b="1" i="0" u="none" strike="noStrike" dirty="0">
                <a:solidFill>
                  <a:srgbClr val="000000"/>
                </a:solidFill>
                <a:effectLst/>
                <a:latin typeface="Arial" panose="020B0604020202020204" pitchFamily="34" charset="0"/>
              </a:rPr>
              <a:t> çıkartabiliyoruz. </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17</a:t>
            </a:fld>
            <a:endParaRPr lang="tr-TR"/>
          </a:p>
        </p:txBody>
      </p:sp>
    </p:spTree>
    <p:extLst>
      <p:ext uri="{BB962C8B-B14F-4D97-AF65-F5344CB8AC3E}">
        <p14:creationId xmlns:p14="http://schemas.microsoft.com/office/powerpoint/2010/main" val="2716292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Bahsedeceklerim bu kadardı, umarım faydalı olmuştur. Görüşmek üzere.</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18</a:t>
            </a:fld>
            <a:endParaRPr lang="tr-TR"/>
          </a:p>
        </p:txBody>
      </p:sp>
    </p:spTree>
    <p:extLst>
      <p:ext uri="{BB962C8B-B14F-4D97-AF65-F5344CB8AC3E}">
        <p14:creationId xmlns:p14="http://schemas.microsoft.com/office/powerpoint/2010/main" val="354692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DOM, yani </a:t>
            </a:r>
            <a:r>
              <a:rPr lang="tr-TR" sz="1800" b="1" i="0" u="none" strike="noStrike" dirty="0" err="1">
                <a:solidFill>
                  <a:srgbClr val="000000"/>
                </a:solidFill>
                <a:effectLst/>
                <a:latin typeface="Arial" panose="020B0604020202020204" pitchFamily="34" charset="0"/>
              </a:rPr>
              <a:t>Document</a:t>
            </a:r>
            <a:r>
              <a:rPr lang="tr-TR" sz="1800" b="1" i="0" u="none" strike="noStrike" dirty="0">
                <a:solidFill>
                  <a:srgbClr val="000000"/>
                </a:solidFill>
                <a:effectLst/>
                <a:latin typeface="Arial" panose="020B0604020202020204" pitchFamily="34" charset="0"/>
              </a:rPr>
              <a:t> Object Model, web sayfalarını JavaScript gibi diller aracılığıyla (istemci tarafında çalışan dillerden bahsediyorum) etkileşimli bir şekilde yönetmemizi sağlayan bir modeldir. </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Yani, aslında HTML belgenizin bir tür bilgisayar tarafından anlaşılabilir ‘ağaç’ haline gelmesidir.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Tarayıcı bir web sayfasını yüklediğinde, sayfanın HTML içeriği bir DOM ağacı olarak tarayıcıda oluşturulur. Bu ağaç, sayfanın tüm öğelerini (başlıklar, paragraflar, bağlantılar vs.) düğümler olarak temsil eder. Her düğüm, sayfadaki bir öğeyi ifade eder ve bu öğeler üzerinde çeşitli işlemler yapılabilir.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Bir DOM ağacı 3 parçadan oluşuyor:</a:t>
            </a:r>
            <a:endParaRPr lang="tr-TR" b="0" dirty="0">
              <a:effectLst/>
            </a:endParaRPr>
          </a:p>
          <a:p>
            <a:pPr rtl="0" fontAlgn="base">
              <a:buFont typeface="Arial" panose="020B0604020202020204" pitchFamily="34" charset="0"/>
              <a:buChar char="•"/>
            </a:pPr>
            <a:r>
              <a:rPr lang="tr-TR" sz="1800" b="1" i="0" u="none" strike="noStrike" dirty="0" err="1">
                <a:solidFill>
                  <a:srgbClr val="000000"/>
                </a:solidFill>
                <a:effectLst/>
                <a:latin typeface="Arial" panose="020B0604020202020204" pitchFamily="34" charset="0"/>
              </a:rPr>
              <a:t>Root</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Node</a:t>
            </a:r>
            <a:r>
              <a:rPr lang="tr-TR" sz="1800" b="1" i="0" u="none" strike="noStrike" dirty="0">
                <a:solidFill>
                  <a:srgbClr val="000000"/>
                </a:solidFill>
                <a:effectLst/>
                <a:latin typeface="Arial" panose="020B0604020202020204" pitchFamily="34" charset="0"/>
              </a:rPr>
              <a:t>: HTML belgesinin tamamını temsil eder. Yani, &lt;html&gt; etiketinin kendisidir.</a:t>
            </a:r>
          </a:p>
          <a:p>
            <a:pPr rtl="0" fontAlgn="base">
              <a:buFont typeface="Arial" panose="020B0604020202020204" pitchFamily="34" charset="0"/>
              <a:buChar char="•"/>
            </a:pPr>
            <a:r>
              <a:rPr lang="tr-TR" sz="1800" b="1" i="0" u="none" strike="noStrike" dirty="0">
                <a:solidFill>
                  <a:srgbClr val="000000"/>
                </a:solidFill>
                <a:effectLst/>
                <a:latin typeface="Arial" panose="020B0604020202020204" pitchFamily="34" charset="0"/>
              </a:rPr>
              <a:t>Element </a:t>
            </a:r>
            <a:r>
              <a:rPr lang="tr-TR" sz="1800" b="1" i="0" u="none" strike="noStrike" dirty="0" err="1">
                <a:solidFill>
                  <a:srgbClr val="000000"/>
                </a:solidFill>
                <a:effectLst/>
                <a:latin typeface="Arial" panose="020B0604020202020204" pitchFamily="34" charset="0"/>
              </a:rPr>
              <a:t>Nodes</a:t>
            </a:r>
            <a:r>
              <a:rPr lang="tr-TR" sz="1800" b="1" i="0" u="none" strike="noStrike" dirty="0">
                <a:solidFill>
                  <a:srgbClr val="000000"/>
                </a:solidFill>
                <a:effectLst/>
                <a:latin typeface="Arial" panose="020B0604020202020204" pitchFamily="34" charset="0"/>
              </a:rPr>
              <a:t>: Sayfadaki her HTML etiketi bir düğüme dönüşür. Örneğin, &lt;</a:t>
            </a:r>
            <a:r>
              <a:rPr lang="tr-TR" sz="1800" b="1" i="0" u="none" strike="noStrike" dirty="0" err="1">
                <a:solidFill>
                  <a:srgbClr val="000000"/>
                </a:solidFill>
                <a:effectLst/>
                <a:latin typeface="Arial" panose="020B0604020202020204" pitchFamily="34" charset="0"/>
              </a:rPr>
              <a:t>head</a:t>
            </a:r>
            <a:r>
              <a:rPr lang="tr-TR" sz="1800" b="1" i="0" u="none" strike="noStrike" dirty="0">
                <a:solidFill>
                  <a:srgbClr val="000000"/>
                </a:solidFill>
                <a:effectLst/>
                <a:latin typeface="Arial" panose="020B0604020202020204" pitchFamily="34" charset="0"/>
              </a:rPr>
              <a:t>&gt;, &lt;body&gt;, &lt;</a:t>
            </a:r>
            <a:r>
              <a:rPr lang="tr-TR" sz="1800" b="1" i="0" u="none" strike="noStrike" dirty="0" err="1">
                <a:solidFill>
                  <a:srgbClr val="000000"/>
                </a:solidFill>
                <a:effectLst/>
                <a:latin typeface="Arial" panose="020B0604020202020204" pitchFamily="34" charset="0"/>
              </a:rPr>
              <a:t>title</a:t>
            </a:r>
            <a:r>
              <a:rPr lang="tr-TR" sz="1800" b="1" i="0" u="none" strike="noStrike" dirty="0">
                <a:solidFill>
                  <a:srgbClr val="000000"/>
                </a:solidFill>
                <a:effectLst/>
                <a:latin typeface="Arial" panose="020B0604020202020204" pitchFamily="34" charset="0"/>
              </a:rPr>
              <a:t>&gt;, &lt;h2&gt; gibi etiketler element düğümleri olarak bulunur.</a:t>
            </a:r>
          </a:p>
          <a:p>
            <a:pPr rtl="0" fontAlgn="base">
              <a:buFont typeface="Arial" panose="020B0604020202020204" pitchFamily="34" charset="0"/>
              <a:buChar char="•"/>
            </a:pPr>
            <a:r>
              <a:rPr lang="tr-TR" sz="1800" b="1" i="0" u="none" strike="noStrike" dirty="0" err="1">
                <a:solidFill>
                  <a:srgbClr val="000000"/>
                </a:solidFill>
                <a:effectLst/>
                <a:latin typeface="Arial" panose="020B0604020202020204" pitchFamily="34" charset="0"/>
              </a:rPr>
              <a:t>Text</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Nodes</a:t>
            </a:r>
            <a:r>
              <a:rPr lang="tr-TR" sz="1800" b="1" i="0" u="none" strike="noStrike" dirty="0">
                <a:solidFill>
                  <a:srgbClr val="000000"/>
                </a:solidFill>
                <a:effectLst/>
                <a:latin typeface="Arial" panose="020B0604020202020204" pitchFamily="34" charset="0"/>
              </a:rPr>
              <a:t>: HTML etiketlerinin içinde bulunan metinler de birer düğüme dönüştürülmektedir.</a:t>
            </a:r>
          </a:p>
          <a:p>
            <a:pPr rtl="0"/>
            <a:br>
              <a:rPr lang="tr-TR" b="0" dirty="0">
                <a:effectLst/>
              </a:rPr>
            </a:br>
            <a:r>
              <a:rPr lang="tr-TR" sz="1800" b="1" i="0" u="none" strike="noStrike" dirty="0">
                <a:solidFill>
                  <a:srgbClr val="000000"/>
                </a:solidFill>
                <a:effectLst/>
                <a:latin typeface="Arial" panose="020B0604020202020204" pitchFamily="34" charset="0"/>
              </a:rPr>
              <a:t>Bu yapı sayesinde </a:t>
            </a:r>
            <a:r>
              <a:rPr lang="tr-TR" sz="1800" b="1" i="0" u="none" strike="noStrike" dirty="0" err="1">
                <a:solidFill>
                  <a:srgbClr val="000000"/>
                </a:solidFill>
                <a:effectLst/>
                <a:latin typeface="Arial" panose="020B0604020202020204" pitchFamily="34" charset="0"/>
              </a:rPr>
              <a:t>javascript</a:t>
            </a:r>
            <a:r>
              <a:rPr lang="tr-TR" sz="1800" b="1" i="0" u="none" strike="noStrike" dirty="0">
                <a:solidFill>
                  <a:srgbClr val="000000"/>
                </a:solidFill>
                <a:effectLst/>
                <a:latin typeface="Arial" panose="020B0604020202020204" pitchFamily="34" charset="0"/>
              </a:rPr>
              <a:t>, sayfa yüklendikten sonra her türlü değişikliği yapabilir. Mesela bir başlığı değiştirebilir, yeni öğeler ekleyebilir ya da mevcut öğeleri silebilir.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Teorik olarak bahsettiğimize göre ilk örneğimize geçebiliriz.</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2</a:t>
            </a:fld>
            <a:endParaRPr lang="tr-TR"/>
          </a:p>
        </p:txBody>
      </p:sp>
    </p:spTree>
    <p:extLst>
      <p:ext uri="{BB962C8B-B14F-4D97-AF65-F5344CB8AC3E}">
        <p14:creationId xmlns:p14="http://schemas.microsoft.com/office/powerpoint/2010/main" val="1570107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800" b="1" i="0" u="none" strike="noStrike" dirty="0">
                <a:solidFill>
                  <a:srgbClr val="000000"/>
                </a:solidFill>
                <a:effectLst/>
                <a:latin typeface="Arial" panose="020B0604020202020204" pitchFamily="34" charset="0"/>
              </a:rPr>
              <a:t>Bu şekilde bir web sayfamız olduğunu düşünelim</a:t>
            </a:r>
          </a:p>
          <a:p>
            <a:endParaRPr lang="tr-TR" sz="1800" b="1" i="0" u="none" strike="noStrike" dirty="0">
              <a:solidFill>
                <a:srgbClr val="000000"/>
              </a:solidFill>
              <a:effectLst/>
              <a:latin typeface="Arial" panose="020B0604020202020204" pitchFamily="34" charset="0"/>
            </a:endParaRPr>
          </a:p>
          <a:p>
            <a:endParaRPr lang="tr-TR" sz="1800" b="1" i="0" u="none" strike="noStrike" dirty="0">
              <a:solidFill>
                <a:srgbClr val="000000"/>
              </a:solidFill>
              <a:effectLst/>
              <a:latin typeface="Arial" panose="020B0604020202020204" pitchFamily="34" charset="0"/>
            </a:endParaRPr>
          </a:p>
          <a:p>
            <a:endParaRPr lang="tr-TR" sz="1800" b="1" i="0" u="none" strike="noStrike" dirty="0">
              <a:solidFill>
                <a:srgbClr val="000000"/>
              </a:solidFill>
              <a:effectLst/>
              <a:latin typeface="Arial" panose="020B0604020202020204" pitchFamily="34" charset="0"/>
            </a:endParaRPr>
          </a:p>
          <a:p>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Bu HTML belgesinin DOM ağaç yapısı şöyle olacaktır:</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3</a:t>
            </a:fld>
            <a:endParaRPr lang="tr-TR"/>
          </a:p>
        </p:txBody>
      </p:sp>
    </p:spTree>
    <p:extLst>
      <p:ext uri="{BB962C8B-B14F-4D97-AF65-F5344CB8AC3E}">
        <p14:creationId xmlns:p14="http://schemas.microsoft.com/office/powerpoint/2010/main" val="2583231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Her etiketin bir düğüm olduğunu ve bu düğümlerin birbirleriyle nasıl bağlantı kurduğunu burada görebilirsiniz. Bu yapıyı </a:t>
            </a:r>
            <a:r>
              <a:rPr lang="tr-TR" sz="1800" b="1" i="0" u="none" strike="noStrike" dirty="0" err="1">
                <a:solidFill>
                  <a:srgbClr val="000000"/>
                </a:solidFill>
                <a:effectLst/>
                <a:latin typeface="Arial" panose="020B0604020202020204" pitchFamily="34" charset="0"/>
              </a:rPr>
              <a:t>javascript</a:t>
            </a:r>
            <a:r>
              <a:rPr lang="tr-TR" sz="1800" b="1" i="0" u="none" strike="noStrike" dirty="0">
                <a:solidFill>
                  <a:srgbClr val="000000"/>
                </a:solidFill>
                <a:effectLst/>
                <a:latin typeface="Arial" panose="020B0604020202020204" pitchFamily="34" charset="0"/>
              </a:rPr>
              <a:t> ile manipüle etmek, web sayfasının içeriğini dinamik olarak değiştirmemizi sağlar.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Eğer bu sayfadaki &lt;h1&gt; </a:t>
            </a:r>
            <a:r>
              <a:rPr lang="tr-TR" sz="1800" b="1" i="0" u="none" strike="noStrike" dirty="0" err="1">
                <a:solidFill>
                  <a:srgbClr val="000000"/>
                </a:solidFill>
                <a:effectLst/>
                <a:latin typeface="Arial" panose="020B0604020202020204" pitchFamily="34" charset="0"/>
              </a:rPr>
              <a:t>tagini</a:t>
            </a:r>
            <a:r>
              <a:rPr lang="tr-TR" sz="1800" b="1" i="0" u="none" strike="noStrike" dirty="0">
                <a:solidFill>
                  <a:srgbClr val="000000"/>
                </a:solidFill>
                <a:effectLst/>
                <a:latin typeface="Arial" panose="020B0604020202020204" pitchFamily="34" charset="0"/>
              </a:rPr>
              <a:t> değiştirerek DOM üzerinde manipülasyon yapmak istiyorsak şu şekilde yapabiliriz:</a:t>
            </a:r>
            <a:endParaRPr lang="tr-TR" b="0" dirty="0">
              <a:effectLst/>
            </a:endParaRPr>
          </a:p>
          <a:p>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4</a:t>
            </a:fld>
            <a:endParaRPr lang="tr-TR"/>
          </a:p>
        </p:txBody>
      </p:sp>
    </p:spTree>
    <p:extLst>
      <p:ext uri="{BB962C8B-B14F-4D97-AF65-F5344CB8AC3E}">
        <p14:creationId xmlns:p14="http://schemas.microsoft.com/office/powerpoint/2010/main" val="3319004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a:t>document.querySelector</a:t>
            </a:r>
            <a:r>
              <a:rPr lang="tr-TR" dirty="0"/>
              <a:t>('h1').</a:t>
            </a:r>
            <a:r>
              <a:rPr lang="tr-TR" dirty="0" err="1"/>
              <a:t>innerText</a:t>
            </a:r>
            <a:r>
              <a:rPr lang="tr-TR" dirty="0"/>
              <a:t> = "Yeni Başlık!";</a:t>
            </a:r>
          </a:p>
          <a:p>
            <a:endParaRPr lang="tr-TR" dirty="0"/>
          </a:p>
          <a:p>
            <a:r>
              <a:rPr lang="tr-TR" sz="1800" b="1" i="0" u="none" strike="noStrike" dirty="0">
                <a:solidFill>
                  <a:srgbClr val="000000"/>
                </a:solidFill>
                <a:effectLst/>
                <a:latin typeface="Arial" panose="020B0604020202020204" pitchFamily="34" charset="0"/>
              </a:rPr>
              <a:t>BURADA CONSOLE AÇIP AŞAĞIDAKİ KODU ÇALIŞTIRIYORUM VE DEĞİŞİMİ GÖSTERİYORUM. AYRICA SAYFANIN KAYNAĞINI GÖRÜNTÜLE İLE DEVTOOLSTAKİ ELEMENTS ALANLARININ FARKINI DA GÖSTERİYORUM.</a:t>
            </a:r>
          </a:p>
          <a:p>
            <a:endParaRPr lang="tr-TR" sz="1800" b="1" i="0" u="none" strike="noStrike" dirty="0">
              <a:solidFill>
                <a:srgbClr val="000000"/>
              </a:solidFill>
              <a:effectLst/>
              <a:latin typeface="Arial" panose="020B0604020202020204" pitchFamily="34" charset="0"/>
            </a:endParaRPr>
          </a:p>
          <a:p>
            <a:endParaRPr lang="tr-TR" sz="1800" b="1" i="0" u="none" strike="noStrike" dirty="0">
              <a:solidFill>
                <a:srgbClr val="000000"/>
              </a:solidFill>
              <a:effectLst/>
              <a:latin typeface="Arial" panose="020B0604020202020204" pitchFamily="34" charset="0"/>
            </a:endParaRPr>
          </a:p>
          <a:p>
            <a:endParaRPr lang="tr-TR" sz="1800" b="1" i="0" u="none" strike="noStrike" dirty="0">
              <a:solidFill>
                <a:srgbClr val="000000"/>
              </a:solidFill>
              <a:effectLst/>
              <a:latin typeface="Arial" panose="020B0604020202020204" pitchFamily="34" charset="0"/>
            </a:endParaRPr>
          </a:p>
          <a:p>
            <a:r>
              <a:rPr lang="tr-TR" sz="1800" b="1" i="0" u="none" strike="noStrike" dirty="0">
                <a:solidFill>
                  <a:srgbClr val="000000"/>
                </a:solidFill>
                <a:effectLst/>
                <a:latin typeface="Arial" panose="020B0604020202020204" pitchFamily="34" charset="0"/>
              </a:rPr>
              <a:t>Bu durumda, h1 </a:t>
            </a:r>
            <a:r>
              <a:rPr lang="tr-TR" sz="1800" b="1" i="0" u="none" strike="noStrike" dirty="0" err="1">
                <a:solidFill>
                  <a:srgbClr val="000000"/>
                </a:solidFill>
                <a:effectLst/>
                <a:latin typeface="Arial" panose="020B0604020202020204" pitchFamily="34" charset="0"/>
              </a:rPr>
              <a:t>taginin</a:t>
            </a:r>
            <a:r>
              <a:rPr lang="tr-TR" sz="1800" b="1" i="0" u="none" strike="noStrike" dirty="0">
                <a:solidFill>
                  <a:srgbClr val="000000"/>
                </a:solidFill>
                <a:effectLst/>
                <a:latin typeface="Arial" panose="020B0604020202020204" pitchFamily="34" charset="0"/>
              </a:rPr>
              <a:t> değeri “Başlık 1”ken “Yeni Başlık!” olarak güncellenir. Bu, DOM üzerinde yapılan bir manipülasyondur.</a:t>
            </a: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5</a:t>
            </a:fld>
            <a:endParaRPr lang="tr-TR"/>
          </a:p>
        </p:txBody>
      </p:sp>
    </p:spTree>
    <p:extLst>
      <p:ext uri="{BB962C8B-B14F-4D97-AF65-F5344CB8AC3E}">
        <p14:creationId xmlns:p14="http://schemas.microsoft.com/office/powerpoint/2010/main" val="322895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br>
              <a:rPr lang="tr-TR" b="0" dirty="0">
                <a:effectLst/>
              </a:rPr>
            </a:br>
            <a:r>
              <a:rPr lang="tr-TR" sz="1800" b="1" i="0" u="none" strike="noStrike" dirty="0">
                <a:solidFill>
                  <a:srgbClr val="000000"/>
                </a:solidFill>
                <a:effectLst/>
                <a:latin typeface="Arial" panose="020B0604020202020204" pitchFamily="34" charset="0"/>
              </a:rPr>
              <a:t>İkinci örneğimize geçersek, burada HTML içeriğini değiştirmek için </a:t>
            </a:r>
            <a:r>
              <a:rPr lang="tr-TR" sz="1800" b="1" i="0" u="none" strike="noStrike" dirty="0" err="1">
                <a:solidFill>
                  <a:srgbClr val="000000"/>
                </a:solidFill>
                <a:effectLst/>
                <a:latin typeface="Arial" panose="020B0604020202020204" pitchFamily="34" charset="0"/>
              </a:rPr>
              <a:t>innerHTML</a:t>
            </a:r>
            <a:r>
              <a:rPr lang="tr-TR" sz="1800" b="1" i="0" u="none" strike="noStrike" dirty="0">
                <a:solidFill>
                  <a:srgbClr val="000000"/>
                </a:solidFill>
                <a:effectLst/>
                <a:latin typeface="Arial" panose="020B0604020202020204" pitchFamily="34" charset="0"/>
              </a:rPr>
              <a:t> kullanacağız. Bu, kullanıcıdan alınan veriyi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eklemek için yaygın bir yöntemdir.</a:t>
            </a:r>
            <a:endParaRPr lang="tr-TR" b="0" dirty="0">
              <a:effectLst/>
            </a:endParaRPr>
          </a:p>
          <a:p>
            <a:br>
              <a:rPr lang="tr-TR" dirty="0"/>
            </a:br>
            <a:r>
              <a:rPr lang="tr-TR" dirty="0"/>
              <a:t>Kodumuza bakarsak butona tıklandığında </a:t>
            </a:r>
            <a:r>
              <a:rPr lang="tr-TR" dirty="0" err="1"/>
              <a:t>updateContent</a:t>
            </a:r>
            <a:r>
              <a:rPr lang="tr-TR" dirty="0"/>
              <a:t> isimli bir fonksiyon çağırılıyor.</a:t>
            </a:r>
          </a:p>
          <a:p>
            <a:endParaRPr lang="tr-TR" dirty="0"/>
          </a:p>
          <a:p>
            <a:pPr rtl="0"/>
            <a:r>
              <a:rPr lang="tr-TR" sz="1800" b="1" i="0" u="none" strike="noStrike" dirty="0" err="1">
                <a:solidFill>
                  <a:srgbClr val="000000"/>
                </a:solidFill>
                <a:effectLst/>
                <a:latin typeface="Arial" panose="020B0604020202020204" pitchFamily="34" charset="0"/>
              </a:rPr>
              <a:t>updateContent</a:t>
            </a:r>
            <a:r>
              <a:rPr lang="tr-TR" sz="1800" b="1" i="0" u="none" strike="noStrike" dirty="0">
                <a:solidFill>
                  <a:srgbClr val="000000"/>
                </a:solidFill>
                <a:effectLst/>
                <a:latin typeface="Arial" panose="020B0604020202020204" pitchFamily="34" charset="0"/>
              </a:rPr>
              <a:t> fonksiyonunun detayına girmek gerekirse:</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6</a:t>
            </a:fld>
            <a:endParaRPr lang="tr-TR"/>
          </a:p>
        </p:txBody>
      </p:sp>
    </p:spTree>
    <p:extLst>
      <p:ext uri="{BB962C8B-B14F-4D97-AF65-F5344CB8AC3E}">
        <p14:creationId xmlns:p14="http://schemas.microsoft.com/office/powerpoint/2010/main" val="86542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Şimdi tarayıcı üzerinden örneğimizi açalım</a:t>
            </a:r>
          </a:p>
          <a:p>
            <a:pPr rtl="0"/>
            <a:endParaRPr lang="tr-TR" sz="1800" b="1" i="0" u="none" strike="noStrike" dirty="0">
              <a:solidFill>
                <a:srgbClr val="000000"/>
              </a:solidFill>
              <a:effectLst/>
              <a:latin typeface="Arial" panose="020B0604020202020204" pitchFamily="34" charset="0"/>
            </a:endParaRP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Butona tıkladığımızda </a:t>
            </a:r>
            <a:r>
              <a:rPr lang="tr-TR" sz="1800" b="1" i="0" u="none" strike="noStrike" dirty="0" err="1">
                <a:solidFill>
                  <a:srgbClr val="000000"/>
                </a:solidFill>
                <a:effectLst/>
                <a:latin typeface="Arial" panose="020B0604020202020204" pitchFamily="34" charset="0"/>
              </a:rPr>
              <a:t>output</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id’li</a:t>
            </a:r>
            <a:r>
              <a:rPr lang="tr-TR" sz="1800" b="1" i="0" u="none" strike="noStrike" dirty="0">
                <a:solidFill>
                  <a:srgbClr val="000000"/>
                </a:solidFill>
                <a:effectLst/>
                <a:latin typeface="Arial" panose="020B0604020202020204" pitchFamily="34" charset="0"/>
              </a:rPr>
              <a:t> div elementinin değeri,  gelen </a:t>
            </a:r>
            <a:r>
              <a:rPr lang="tr-TR" sz="1800" b="1" i="0" u="none" strike="noStrike" dirty="0" err="1">
                <a:solidFill>
                  <a:srgbClr val="000000"/>
                </a:solidFill>
                <a:effectLst/>
                <a:latin typeface="Arial" panose="020B0604020202020204" pitchFamily="34" charset="0"/>
              </a:rPr>
              <a:t>user</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input</a:t>
            </a:r>
            <a:r>
              <a:rPr lang="tr-TR" sz="1800" b="1" i="0" u="none" strike="noStrike" dirty="0">
                <a:solidFill>
                  <a:srgbClr val="000000"/>
                </a:solidFill>
                <a:effectLst/>
                <a:latin typeface="Arial" panose="020B0604020202020204" pitchFamily="34" charset="0"/>
              </a:rPr>
              <a:t> olarak güncellenecektir. </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err="1">
                <a:solidFill>
                  <a:srgbClr val="000000"/>
                </a:solidFill>
                <a:effectLst/>
                <a:latin typeface="Arial" panose="020B0604020202020204" pitchFamily="34" charset="0"/>
              </a:rPr>
              <a:t>Farkettiyseniz</a:t>
            </a:r>
            <a:r>
              <a:rPr lang="tr-TR" sz="1800" b="1" i="0" u="none" strike="noStrike" dirty="0">
                <a:solidFill>
                  <a:srgbClr val="000000"/>
                </a:solidFill>
                <a:effectLst/>
                <a:latin typeface="Arial" panose="020B0604020202020204" pitchFamily="34" charset="0"/>
              </a:rPr>
              <a:t> burada hiçbir şekilde gelen giden bir HTTP isteği yok. Çünkü server’a uğramadan bütün işlemler tarayıcı üzerinden gerçekleşiyor. Bundan bahsetmemin sebebi dom </a:t>
            </a:r>
            <a:r>
              <a:rPr lang="tr-TR" sz="1800" b="1" i="0" u="none" strike="noStrike" dirty="0" err="1">
                <a:solidFill>
                  <a:srgbClr val="000000"/>
                </a:solidFill>
                <a:effectLst/>
                <a:latin typeface="Arial" panose="020B0604020202020204" pitchFamily="34" charset="0"/>
              </a:rPr>
              <a:t>xss</a:t>
            </a:r>
            <a:r>
              <a:rPr lang="tr-TR" sz="1800" b="1" i="0" u="none" strike="noStrike" dirty="0">
                <a:solidFill>
                  <a:srgbClr val="000000"/>
                </a:solidFill>
                <a:effectLst/>
                <a:latin typeface="Arial" panose="020B0604020202020204" pitchFamily="34" charset="0"/>
              </a:rPr>
              <a:t> ile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a:t>
            </a:r>
            <a:r>
              <a:rPr lang="tr-TR" sz="1800" b="1" i="0" u="none" strike="noStrike" dirty="0">
                <a:solidFill>
                  <a:srgbClr val="000000"/>
                </a:solidFill>
                <a:effectLst/>
                <a:latin typeface="Arial" panose="020B0604020202020204" pitchFamily="34" charset="0"/>
              </a:rPr>
              <a:t> in ayrımını daha rahat yapabilmek.</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Toparlamak gerekirse DOM her şeyin nasıl işlediğini belirleyen bir yapı. Eğer </a:t>
            </a:r>
            <a:r>
              <a:rPr lang="tr-TR" sz="1800" b="1" i="0" u="none" strike="noStrike" dirty="0" err="1">
                <a:solidFill>
                  <a:srgbClr val="000000"/>
                </a:solidFill>
                <a:effectLst/>
                <a:latin typeface="Arial" panose="020B0604020202020204" pitchFamily="34" charset="0"/>
              </a:rPr>
              <a:t>DOM’u</a:t>
            </a:r>
            <a:r>
              <a:rPr lang="tr-TR" sz="1800" b="1" i="0" u="none" strike="noStrike" dirty="0">
                <a:solidFill>
                  <a:srgbClr val="000000"/>
                </a:solidFill>
                <a:effectLst/>
                <a:latin typeface="Arial" panose="020B0604020202020204" pitchFamily="34" charset="0"/>
              </a:rPr>
              <a:t> doğru kullanmazsak, güvenlik açıkları oluşabilir. </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Örneğin, az önce yaptığımız gibi kullanıcıdan alınan veriyi doğrudan </a:t>
            </a:r>
            <a:r>
              <a:rPr lang="tr-TR" sz="1800" b="1" i="0" u="none" strike="noStrike" dirty="0" err="1">
                <a:solidFill>
                  <a:srgbClr val="000000"/>
                </a:solidFill>
                <a:effectLst/>
                <a:latin typeface="Arial" panose="020B0604020202020204" pitchFamily="34" charset="0"/>
              </a:rPr>
              <a:t>innerHTML</a:t>
            </a:r>
            <a:r>
              <a:rPr lang="tr-TR" sz="1800" b="1" i="0" u="none" strike="noStrike" dirty="0">
                <a:solidFill>
                  <a:srgbClr val="000000"/>
                </a:solidFill>
                <a:effectLst/>
                <a:latin typeface="Arial" panose="020B0604020202020204" pitchFamily="34" charset="0"/>
              </a:rPr>
              <a:t> ile sayfaya eklemek, DOM XSS gibi açıklar yaratabilir. Bu yüzden DOM manipülasyonunda dikkatli olmalıyız.</a:t>
            </a:r>
            <a:endParaRPr lang="tr-TR" b="0" dirty="0">
              <a:effectLst/>
            </a:endParaRPr>
          </a:p>
          <a:p>
            <a:pPr rtl="0"/>
            <a:br>
              <a:rPr lang="tr-TR" b="0" dirty="0">
                <a:effectLst/>
              </a:rPr>
            </a:br>
            <a:r>
              <a:rPr lang="tr-TR" sz="1800" b="1" i="0" u="none" strike="noStrike" dirty="0" err="1">
                <a:solidFill>
                  <a:srgbClr val="000000"/>
                </a:solidFill>
                <a:effectLst/>
                <a:latin typeface="Arial" panose="020B0604020202020204" pitchFamily="34" charset="0"/>
              </a:rPr>
              <a:t>DOM’dan</a:t>
            </a:r>
            <a:r>
              <a:rPr lang="tr-TR" sz="1800" b="1" i="0" u="none" strike="noStrike" dirty="0">
                <a:solidFill>
                  <a:srgbClr val="000000"/>
                </a:solidFill>
                <a:effectLst/>
                <a:latin typeface="Arial" panose="020B0604020202020204" pitchFamily="34" charset="0"/>
              </a:rPr>
              <a:t> bahsettiğimize göre artık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XSS’ten</a:t>
            </a:r>
            <a:r>
              <a:rPr lang="tr-TR" sz="1800" b="1" i="0" u="none" strike="noStrike" dirty="0">
                <a:solidFill>
                  <a:srgbClr val="000000"/>
                </a:solidFill>
                <a:effectLst/>
                <a:latin typeface="Arial" panose="020B0604020202020204" pitchFamily="34" charset="0"/>
              </a:rPr>
              <a:t> bahsedebiliriz.</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7</a:t>
            </a:fld>
            <a:endParaRPr lang="tr-TR"/>
          </a:p>
        </p:txBody>
      </p:sp>
    </p:spTree>
    <p:extLst>
      <p:ext uri="{BB962C8B-B14F-4D97-AF65-F5344CB8AC3E}">
        <p14:creationId xmlns:p14="http://schemas.microsoft.com/office/powerpoint/2010/main" val="3178109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err="1">
                <a:solidFill>
                  <a:srgbClr val="000000"/>
                </a:solidFill>
                <a:effectLst/>
                <a:latin typeface="Arial" panose="020B0604020202020204" pitchFamily="34" charset="0"/>
              </a:rPr>
              <a:t>XSS’i</a:t>
            </a:r>
            <a:r>
              <a:rPr lang="tr-TR" sz="1800" b="1" i="0" u="none" strike="noStrike" dirty="0">
                <a:solidFill>
                  <a:srgbClr val="000000"/>
                </a:solidFill>
                <a:effectLst/>
                <a:latin typeface="Arial" panose="020B0604020202020204" pitchFamily="34" charset="0"/>
              </a:rPr>
              <a:t> önceki videolarda defalarca tanımladık. O yüzden direkt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XSS’ten</a:t>
            </a:r>
            <a:r>
              <a:rPr lang="tr-TR" sz="1800" b="1" i="0" u="none" strike="noStrike" dirty="0">
                <a:solidFill>
                  <a:srgbClr val="000000"/>
                </a:solidFill>
                <a:effectLst/>
                <a:latin typeface="Arial" panose="020B0604020202020204" pitchFamily="34" charset="0"/>
              </a:rPr>
              <a:t> bahsedeceğim.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XSS, DOM yüzünden ortaya çıkan, sebebi DOM olan XSS demektir.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XSS’i</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ve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ile aynı kefeye koymamak gerekiyor. Çünkü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veya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Stored</a:t>
            </a:r>
            <a:r>
              <a:rPr lang="tr-TR" sz="1800" b="1" i="0" u="none" strike="noStrike" dirty="0">
                <a:solidFill>
                  <a:srgbClr val="000000"/>
                </a:solidFill>
                <a:effectLst/>
                <a:latin typeface="Arial" panose="020B0604020202020204" pitchFamily="34" charset="0"/>
              </a:rPr>
              <a:t> XSS gibi kavramlarla da karşılaşabiliyoruz. </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Görsel üzerinden anlamaya çalışalım. </a:t>
            </a:r>
            <a:endParaRPr lang="tr-TR" b="0" dirty="0">
              <a:effectLst/>
            </a:endParaRPr>
          </a:p>
          <a:p>
            <a:br>
              <a:rPr lang="tr-TR" dirty="0"/>
            </a:br>
            <a:endParaRPr lang="tr-TR" dirty="0"/>
          </a:p>
          <a:p>
            <a:pPr rtl="0"/>
            <a:r>
              <a:rPr lang="tr-TR" sz="1800" b="1" i="0" u="none" strike="noStrike" dirty="0">
                <a:solidFill>
                  <a:srgbClr val="000000"/>
                </a:solidFill>
                <a:effectLst/>
                <a:latin typeface="Arial" panose="020B0604020202020204" pitchFamily="34" charset="0"/>
              </a:rPr>
              <a:t>Şimdi burada öncelikle saldırgan zararlı kod içeren URL’i kurbanına gönderiyor. Kurban ise bu url ile Server’a bir istek yapıyor. Server isteği değerlendirip yanıt veriyor, fakat saldırganın kodu zararlı bir şekilde yanıta eklenmiyor. (Burayı biraz açmak istiyorum. Saldırganın gönderdiği kod bulunabilir fakat zararlı bir şekilde yanıta eklenmiyor.)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Ardından kurbanımızın tarayıcısı </a:t>
            </a:r>
            <a:r>
              <a:rPr lang="tr-TR" sz="1800" b="1" i="0" u="none" strike="noStrike" dirty="0" err="1">
                <a:solidFill>
                  <a:srgbClr val="000000"/>
                </a:solidFill>
                <a:effectLst/>
                <a:latin typeface="Arial" panose="020B0604020202020204" pitchFamily="34" charset="0"/>
              </a:rPr>
              <a:t>javascript’i</a:t>
            </a:r>
            <a:r>
              <a:rPr lang="tr-TR" sz="1800" b="1" i="0" u="none" strike="noStrike" dirty="0">
                <a:solidFill>
                  <a:srgbClr val="000000"/>
                </a:solidFill>
                <a:effectLst/>
                <a:latin typeface="Arial" panose="020B0604020202020204" pitchFamily="34" charset="0"/>
              </a:rPr>
              <a:t> kullanarak zararlı kodu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ekleyip  çalıştırıyor. Böylece DOM XSS tetiklenmiş oluyor.</a:t>
            </a:r>
            <a:endParaRPr lang="tr-TR" b="0" dirty="0">
              <a:effectLst/>
            </a:endParaRPr>
          </a:p>
          <a:p>
            <a:pPr rtl="0"/>
            <a:br>
              <a:rPr lang="tr-TR" b="0" dirty="0">
                <a:effectLst/>
              </a:rPr>
            </a:br>
            <a:r>
              <a:rPr lang="tr-TR" sz="1800" b="1" i="0" u="none" strike="noStrike" dirty="0">
                <a:solidFill>
                  <a:srgbClr val="000000"/>
                </a:solidFill>
                <a:effectLst/>
                <a:latin typeface="Arial" panose="020B0604020202020204" pitchFamily="34" charset="0"/>
              </a:rPr>
              <a:t>DOM </a:t>
            </a:r>
            <a:r>
              <a:rPr lang="tr-TR" sz="1800" b="1" i="0" u="none" strike="noStrike" dirty="0" err="1">
                <a:solidFill>
                  <a:srgbClr val="000000"/>
                </a:solidFill>
                <a:effectLst/>
                <a:latin typeface="Arial" panose="020B0604020202020204" pitchFamily="34" charset="0"/>
              </a:rPr>
              <a:t>XSS’te</a:t>
            </a:r>
            <a:r>
              <a:rPr lang="tr-TR" sz="1800" b="1" i="0" u="none" strike="noStrike" dirty="0">
                <a:solidFill>
                  <a:srgbClr val="000000"/>
                </a:solidFill>
                <a:effectLst/>
                <a:latin typeface="Arial" panose="020B0604020202020204" pitchFamily="34" charset="0"/>
              </a:rPr>
              <a:t> dikkat edilmesi gereken konu, zararlı kod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XSS’ten</a:t>
            </a:r>
            <a:r>
              <a:rPr lang="tr-TR" sz="1800" b="1" i="0" u="none" strike="noStrike" dirty="0">
                <a:solidFill>
                  <a:srgbClr val="000000"/>
                </a:solidFill>
                <a:effectLst/>
                <a:latin typeface="Arial" panose="020B0604020202020204" pitchFamily="34" charset="0"/>
              </a:rPr>
              <a:t> farklı olarak sayfanın kaynağına server tarafında eklenmez. Browser </a:t>
            </a:r>
            <a:r>
              <a:rPr lang="tr-TR" sz="1800" b="1" i="0" u="none" strike="noStrike" dirty="0" err="1">
                <a:solidFill>
                  <a:srgbClr val="000000"/>
                </a:solidFill>
                <a:effectLst/>
                <a:latin typeface="Arial" panose="020B0604020202020204" pitchFamily="34" charset="0"/>
              </a:rPr>
              <a:t>javascript</a:t>
            </a:r>
            <a:r>
              <a:rPr lang="tr-TR" sz="1800" b="1" i="0" u="none" strike="noStrike" dirty="0">
                <a:solidFill>
                  <a:srgbClr val="000000"/>
                </a:solidFill>
                <a:effectLst/>
                <a:latin typeface="Arial" panose="020B0604020202020204" pitchFamily="34" charset="0"/>
              </a:rPr>
              <a:t> ile zararlı kodu </a:t>
            </a:r>
            <a:r>
              <a:rPr lang="tr-TR" sz="1800" b="1" i="0" u="none" strike="noStrike" dirty="0" err="1">
                <a:solidFill>
                  <a:srgbClr val="000000"/>
                </a:solidFill>
                <a:effectLst/>
                <a:latin typeface="Arial" panose="020B0604020202020204" pitchFamily="34" charset="0"/>
              </a:rPr>
              <a:t>DOM’a</a:t>
            </a:r>
            <a:r>
              <a:rPr lang="tr-TR" sz="1800" b="1" i="0" u="none" strike="noStrike" dirty="0">
                <a:solidFill>
                  <a:srgbClr val="000000"/>
                </a:solidFill>
                <a:effectLst/>
                <a:latin typeface="Arial" panose="020B0604020202020204" pitchFamily="34" charset="0"/>
              </a:rPr>
              <a:t> ekler ve DOM </a:t>
            </a:r>
            <a:r>
              <a:rPr lang="tr-TR" sz="1800" b="1" i="0" u="none" strike="noStrike" dirty="0" err="1">
                <a:solidFill>
                  <a:srgbClr val="000000"/>
                </a:solidFill>
                <a:effectLst/>
                <a:latin typeface="Arial" panose="020B0604020202020204" pitchFamily="34" charset="0"/>
              </a:rPr>
              <a:t>Based</a:t>
            </a:r>
            <a:r>
              <a:rPr lang="tr-TR" sz="1800" b="1" i="0" u="none" strike="noStrike" dirty="0">
                <a:solidFill>
                  <a:srgbClr val="000000"/>
                </a:solidFill>
                <a:effectLst/>
                <a:latin typeface="Arial" panose="020B0604020202020204" pitchFamily="34" charset="0"/>
              </a:rPr>
              <a:t> XSS tetiklenir. Şimdiki örneğimizle aradaki farkı netleştireceğiz.</a:t>
            </a:r>
            <a:endParaRPr lang="tr-TR" b="0" dirty="0">
              <a:effectLst/>
            </a:endParaRPr>
          </a:p>
          <a:p>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8</a:t>
            </a:fld>
            <a:endParaRPr lang="tr-TR"/>
          </a:p>
        </p:txBody>
      </p:sp>
    </p:spTree>
    <p:extLst>
      <p:ext uri="{BB962C8B-B14F-4D97-AF65-F5344CB8AC3E}">
        <p14:creationId xmlns:p14="http://schemas.microsoft.com/office/powerpoint/2010/main" val="271923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rtl="0"/>
            <a:r>
              <a:rPr lang="tr-TR" sz="1800" b="1" i="0" u="none" strike="noStrike" dirty="0">
                <a:solidFill>
                  <a:srgbClr val="000000"/>
                </a:solidFill>
                <a:effectLst/>
                <a:latin typeface="Arial" panose="020B0604020202020204" pitchFamily="34" charset="0"/>
              </a:rPr>
              <a:t>Kodu incelememiz gerekirse RXSS ve DOM XSS i tek bir dosyada toplayıp iki ayrı form olarak vermişiz. Aradaki farkı net görebilmek için bu şekilde ayarladım.</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RXSS tarafını incelediğimizde kullanıcıdan alınan </a:t>
            </a:r>
            <a:r>
              <a:rPr lang="tr-TR" sz="1800" b="1" i="0" u="none" strike="noStrike" dirty="0" err="1">
                <a:solidFill>
                  <a:srgbClr val="000000"/>
                </a:solidFill>
                <a:effectLst/>
                <a:latin typeface="Arial" panose="020B0604020202020204" pitchFamily="34" charset="0"/>
              </a:rPr>
              <a:t>input</a:t>
            </a:r>
            <a:r>
              <a:rPr lang="tr-TR" sz="1800" b="1" i="0" u="none" strike="noStrike" dirty="0">
                <a:solidFill>
                  <a:srgbClr val="000000"/>
                </a:solidFill>
                <a:effectLst/>
                <a:latin typeface="Arial" panose="020B0604020202020204" pitchFamily="34" charset="0"/>
              </a:rPr>
              <a:t> </a:t>
            </a:r>
            <a:r>
              <a:rPr lang="tr-TR" sz="1800" b="1" i="0" u="none" strike="noStrike" dirty="0" err="1">
                <a:solidFill>
                  <a:srgbClr val="000000"/>
                </a:solidFill>
                <a:effectLst/>
                <a:latin typeface="Arial" panose="020B0604020202020204" pitchFamily="34" charset="0"/>
              </a:rPr>
              <a:t>echo</a:t>
            </a:r>
            <a:r>
              <a:rPr lang="tr-TR" sz="1800" b="1" i="0" u="none" strike="noStrike" dirty="0">
                <a:solidFill>
                  <a:srgbClr val="000000"/>
                </a:solidFill>
                <a:effectLst/>
                <a:latin typeface="Arial" panose="020B0604020202020204" pitchFamily="34" charset="0"/>
              </a:rPr>
              <a:t> ile sayfaya yazdırılmış</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DOMXSS tarafında </a:t>
            </a:r>
            <a:r>
              <a:rPr lang="tr-TR" sz="1800" b="1" i="0" u="none" strike="noStrike" dirty="0" err="1">
                <a:solidFill>
                  <a:srgbClr val="000000"/>
                </a:solidFill>
                <a:effectLst/>
                <a:latin typeface="Arial" panose="020B0604020202020204" pitchFamily="34" charset="0"/>
              </a:rPr>
              <a:t>buttona</a:t>
            </a:r>
            <a:r>
              <a:rPr lang="tr-TR" sz="1800" b="1" i="0" u="none" strike="noStrike" dirty="0">
                <a:solidFill>
                  <a:srgbClr val="000000"/>
                </a:solidFill>
                <a:effectLst/>
                <a:latin typeface="Arial" panose="020B0604020202020204" pitchFamily="34" charset="0"/>
              </a:rPr>
              <a:t> tıklandığında çalışan </a:t>
            </a:r>
            <a:r>
              <a:rPr lang="tr-TR" sz="1800" b="1" i="0" u="none" strike="noStrike" dirty="0" err="1">
                <a:solidFill>
                  <a:srgbClr val="000000"/>
                </a:solidFill>
                <a:effectLst/>
                <a:latin typeface="Arial" panose="020B0604020202020204" pitchFamily="34" charset="0"/>
              </a:rPr>
              <a:t>testDomXSS</a:t>
            </a:r>
            <a:r>
              <a:rPr lang="tr-TR" sz="1800" b="1" i="0" u="none" strike="noStrike" dirty="0">
                <a:solidFill>
                  <a:srgbClr val="000000"/>
                </a:solidFill>
                <a:effectLst/>
                <a:latin typeface="Arial" panose="020B0604020202020204" pitchFamily="34" charset="0"/>
              </a:rPr>
              <a:t> fonksiyonu </a:t>
            </a:r>
            <a:r>
              <a:rPr lang="tr-TR" sz="1800" b="1" i="0" u="none" strike="noStrike" dirty="0" err="1">
                <a:solidFill>
                  <a:srgbClr val="000000"/>
                </a:solidFill>
                <a:effectLst/>
                <a:latin typeface="Arial" panose="020B0604020202020204" pitchFamily="34" charset="0"/>
              </a:rPr>
              <a:t>innerHTML</a:t>
            </a:r>
            <a:r>
              <a:rPr lang="tr-TR" sz="1800" b="1" i="0" u="none" strike="noStrike" dirty="0">
                <a:solidFill>
                  <a:srgbClr val="000000"/>
                </a:solidFill>
                <a:effectLst/>
                <a:latin typeface="Arial" panose="020B0604020202020204" pitchFamily="34" charset="0"/>
              </a:rPr>
              <a:t> kullanarak </a:t>
            </a:r>
            <a:r>
              <a:rPr lang="tr-TR" sz="1800" b="1" i="0" u="none" strike="noStrike" dirty="0" err="1">
                <a:solidFill>
                  <a:srgbClr val="000000"/>
                </a:solidFill>
                <a:effectLst/>
                <a:latin typeface="Arial" panose="020B0604020202020204" pitchFamily="34" charset="0"/>
              </a:rPr>
              <a:t>DOM'u</a:t>
            </a:r>
            <a:r>
              <a:rPr lang="tr-TR" sz="1800" b="1" i="0" u="none" strike="noStrike" dirty="0">
                <a:solidFill>
                  <a:srgbClr val="000000"/>
                </a:solidFill>
                <a:effectLst/>
                <a:latin typeface="Arial" panose="020B0604020202020204" pitchFamily="34" charset="0"/>
              </a:rPr>
              <a:t> güncellemiş.</a:t>
            </a:r>
          </a:p>
          <a:p>
            <a:pPr rtl="0"/>
            <a:endParaRPr lang="tr-TR" sz="1800" b="1" i="0" u="none" strike="noStrike" dirty="0">
              <a:solidFill>
                <a:srgbClr val="000000"/>
              </a:solidFill>
              <a:effectLst/>
              <a:latin typeface="Arial" panose="020B0604020202020204" pitchFamily="34" charset="0"/>
            </a:endParaRP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BURADA NETWORK KISMINI AÇIP RXSS İSTEĞİNİ VE ARDINDAN DOMXSSİ GÖNDERİYORUM</a:t>
            </a:r>
          </a:p>
          <a:p>
            <a:pPr rtl="0"/>
            <a:endParaRPr lang="tr-TR" sz="1800" b="1" i="0" u="none" strike="noStrike" dirty="0">
              <a:solidFill>
                <a:srgbClr val="000000"/>
              </a:solidFill>
              <a:effectLst/>
              <a:latin typeface="Arial" panose="020B0604020202020204" pitchFamily="34" charset="0"/>
            </a:endParaRPr>
          </a:p>
          <a:p>
            <a:pPr rtl="0"/>
            <a:r>
              <a:rPr lang="tr-TR" sz="1800" b="1" i="0" u="none" strike="noStrike" dirty="0">
                <a:solidFill>
                  <a:srgbClr val="000000"/>
                </a:solidFill>
                <a:effectLst/>
                <a:latin typeface="Arial" panose="020B0604020202020204" pitchFamily="34" charset="0"/>
              </a:rPr>
              <a:t>İlk olarak </a:t>
            </a:r>
            <a:r>
              <a:rPr lang="tr-TR" sz="1800" b="1" i="0" u="none" strike="noStrike" dirty="0" err="1">
                <a:solidFill>
                  <a:srgbClr val="000000"/>
                </a:solidFill>
                <a:effectLst/>
                <a:latin typeface="Arial" panose="020B0604020202020204" pitchFamily="34" charset="0"/>
              </a:rPr>
              <a:t>DevTools’taki</a:t>
            </a:r>
            <a:r>
              <a:rPr lang="tr-TR" sz="1800" b="1" i="0" u="none" strike="noStrike" dirty="0">
                <a:solidFill>
                  <a:srgbClr val="000000"/>
                </a:solidFill>
                <a:effectLst/>
                <a:latin typeface="Arial" panose="020B0604020202020204" pitchFamily="34" charset="0"/>
              </a:rPr>
              <a:t> Network kısmını açıp </a:t>
            </a:r>
            <a:r>
              <a:rPr lang="tr-TR" sz="1800" b="1" i="0" u="none" strike="noStrike" dirty="0" err="1">
                <a:solidFill>
                  <a:srgbClr val="000000"/>
                </a:solidFill>
                <a:effectLst/>
                <a:latin typeface="Arial" panose="020B0604020202020204" pitchFamily="34" charset="0"/>
              </a:rPr>
              <a:t>Reflected</a:t>
            </a:r>
            <a:r>
              <a:rPr lang="tr-TR" sz="1800" b="1" i="0" u="none" strike="noStrike" dirty="0">
                <a:solidFill>
                  <a:srgbClr val="000000"/>
                </a:solidFill>
                <a:effectLst/>
                <a:latin typeface="Arial" panose="020B0604020202020204" pitchFamily="34" charset="0"/>
              </a:rPr>
              <a:t> XSS formunu gönderdiğimizde burada server’a bir </a:t>
            </a:r>
            <a:r>
              <a:rPr lang="tr-TR" sz="1800" b="1" i="0" u="none" strike="noStrike" dirty="0" err="1">
                <a:solidFill>
                  <a:srgbClr val="000000"/>
                </a:solidFill>
                <a:effectLst/>
                <a:latin typeface="Arial" panose="020B0604020202020204" pitchFamily="34" charset="0"/>
              </a:rPr>
              <a:t>request</a:t>
            </a:r>
            <a:r>
              <a:rPr lang="tr-TR" sz="1800" b="1" i="0" u="none" strike="noStrike" dirty="0">
                <a:solidFill>
                  <a:srgbClr val="000000"/>
                </a:solidFill>
                <a:effectLst/>
                <a:latin typeface="Arial" panose="020B0604020202020204" pitchFamily="34" charset="0"/>
              </a:rPr>
              <a:t> gittiğini görebiliyoruz. Ardından DOM XSS formunu gönderiyorum ve giden hiçbir istek göremiyorum.</a:t>
            </a:r>
            <a:endParaRPr lang="tr-TR" b="0" dirty="0">
              <a:effectLst/>
            </a:endParaRPr>
          </a:p>
          <a:p>
            <a:pPr rtl="0"/>
            <a:br>
              <a:rPr lang="tr-TR" b="0" dirty="0">
                <a:effectLst/>
              </a:rPr>
            </a:br>
            <a:r>
              <a:rPr lang="tr-TR" b="0" dirty="0">
                <a:effectLst/>
              </a:rPr>
              <a:t>BURADA SAYFANIN KAYNAĞINI GÖRÜNTÜLEYE BASIP ARADAKİ FARKI GÖSTERİYORUM</a:t>
            </a:r>
            <a:br>
              <a:rPr lang="tr-TR" dirty="0"/>
            </a:br>
            <a:endParaRPr lang="tr-TR" dirty="0"/>
          </a:p>
        </p:txBody>
      </p:sp>
      <p:sp>
        <p:nvSpPr>
          <p:cNvPr id="4" name="Slayt Numarası Yer Tutucusu 3"/>
          <p:cNvSpPr>
            <a:spLocks noGrp="1"/>
          </p:cNvSpPr>
          <p:nvPr>
            <p:ph type="sldNum" sz="quarter" idx="5"/>
          </p:nvPr>
        </p:nvSpPr>
        <p:spPr/>
        <p:txBody>
          <a:bodyPr/>
          <a:lstStyle/>
          <a:p>
            <a:fld id="{9172CF6C-AA25-8744-8BB4-44B0390391EB}" type="slidenum">
              <a:rPr lang="tr-TR" smtClean="0"/>
              <a:t>9</a:t>
            </a:fld>
            <a:endParaRPr lang="tr-TR"/>
          </a:p>
        </p:txBody>
      </p:sp>
    </p:spTree>
    <p:extLst>
      <p:ext uri="{BB962C8B-B14F-4D97-AF65-F5344CB8AC3E}">
        <p14:creationId xmlns:p14="http://schemas.microsoft.com/office/powerpoint/2010/main" val="73850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eg"/><Relationship Id="rId7" Type="http://schemas.openxmlformats.org/officeDocument/2006/relationships/image" Target="../media/image1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7.jpeg"/><Relationship Id="rId7" Type="http://schemas.openxmlformats.org/officeDocument/2006/relationships/image" Target="../media/image15.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jpeg"/><Relationship Id="rId7" Type="http://schemas.openxmlformats.org/officeDocument/2006/relationships/image" Target="../media/image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jpeg"/><Relationship Id="rId7" Type="http://schemas.openxmlformats.org/officeDocument/2006/relationships/image" Target="../media/image1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144835" y="-547517"/>
            <a:ext cx="9030960" cy="11146926"/>
            <a:chOff x="0" y="0"/>
            <a:chExt cx="2378524" cy="2935816"/>
          </a:xfrm>
        </p:grpSpPr>
        <p:sp>
          <p:nvSpPr>
            <p:cNvPr id="4" name="Freeform 4"/>
            <p:cNvSpPr/>
            <p:nvPr/>
          </p:nvSpPr>
          <p:spPr>
            <a:xfrm>
              <a:off x="0" y="0"/>
              <a:ext cx="2378524" cy="2935816"/>
            </a:xfrm>
            <a:custGeom>
              <a:avLst/>
              <a:gdLst/>
              <a:ahLst/>
              <a:cxnLst/>
              <a:rect l="l" t="t" r="r" b="b"/>
              <a:pathLst>
                <a:path w="2378524" h="2935816">
                  <a:moveTo>
                    <a:pt x="0" y="0"/>
                  </a:moveTo>
                  <a:lnTo>
                    <a:pt x="2378524" y="0"/>
                  </a:lnTo>
                  <a:lnTo>
                    <a:pt x="2378524" y="2935816"/>
                  </a:lnTo>
                  <a:lnTo>
                    <a:pt x="0" y="2935816"/>
                  </a:lnTo>
                  <a:close/>
                </a:path>
              </a:pathLst>
            </a:custGeom>
            <a:gradFill rotWithShape="1">
              <a:gsLst>
                <a:gs pos="0">
                  <a:srgbClr val="071121">
                    <a:alpha val="100000"/>
                  </a:srgbClr>
                </a:gs>
                <a:gs pos="50000">
                  <a:srgbClr val="060F1F">
                    <a:alpha val="78500"/>
                  </a:srgbClr>
                </a:gs>
                <a:gs pos="100000">
                  <a:srgbClr val="060F1F">
                    <a:alpha val="0"/>
                  </a:srgbClr>
                </a:gs>
              </a:gsLst>
              <a:lin ang="0"/>
            </a:gradFill>
          </p:spPr>
          <p:txBody>
            <a:bodyPr/>
            <a:lstStyle/>
            <a:p>
              <a:endParaRPr lang="tr-TR"/>
            </a:p>
          </p:txBody>
        </p:sp>
        <p:sp>
          <p:nvSpPr>
            <p:cNvPr id="5" name="TextBox 5"/>
            <p:cNvSpPr txBox="1"/>
            <p:nvPr/>
          </p:nvSpPr>
          <p:spPr>
            <a:xfrm>
              <a:off x="0" y="0"/>
              <a:ext cx="2378524" cy="2935816"/>
            </a:xfrm>
            <a:prstGeom prst="rect">
              <a:avLst/>
            </a:prstGeom>
          </p:spPr>
          <p:txBody>
            <a:bodyPr lIns="50800" tIns="50800" rIns="50800" bIns="50800" rtlCol="0" anchor="ctr"/>
            <a:lstStyle/>
            <a:p>
              <a:pPr algn="ctr">
                <a:lnSpc>
                  <a:spcPts val="1917"/>
                </a:lnSpc>
              </a:pPr>
              <a:endParaRPr/>
            </a:p>
          </p:txBody>
        </p:sp>
      </p:grpSp>
      <p:sp>
        <p:nvSpPr>
          <p:cNvPr id="6" name="Freeform 6"/>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7" name="Group 7"/>
          <p:cNvGrpSpPr/>
          <p:nvPr/>
        </p:nvGrpSpPr>
        <p:grpSpPr>
          <a:xfrm>
            <a:off x="2092719" y="3995095"/>
            <a:ext cx="14371257" cy="2061703"/>
            <a:chOff x="0" y="0"/>
            <a:chExt cx="3785022" cy="543000"/>
          </a:xfrm>
        </p:grpSpPr>
        <p:sp>
          <p:nvSpPr>
            <p:cNvPr id="8" name="Freeform 8"/>
            <p:cNvSpPr/>
            <p:nvPr/>
          </p:nvSpPr>
          <p:spPr>
            <a:xfrm>
              <a:off x="0" y="0"/>
              <a:ext cx="3785022" cy="543000"/>
            </a:xfrm>
            <a:custGeom>
              <a:avLst/>
              <a:gdLst/>
              <a:ahLst/>
              <a:cxnLst/>
              <a:rect l="l" t="t" r="r" b="b"/>
              <a:pathLst>
                <a:path w="3785022" h="543000">
                  <a:moveTo>
                    <a:pt x="0" y="0"/>
                  </a:moveTo>
                  <a:lnTo>
                    <a:pt x="3785022" y="0"/>
                  </a:lnTo>
                  <a:lnTo>
                    <a:pt x="3785022" y="543000"/>
                  </a:lnTo>
                  <a:lnTo>
                    <a:pt x="0" y="543000"/>
                  </a:lnTo>
                  <a:close/>
                </a:path>
              </a:pathLst>
            </a:custGeom>
            <a:solidFill>
              <a:srgbClr val="000000">
                <a:alpha val="0"/>
              </a:srgbClr>
            </a:solidFill>
            <a:ln w="19050" cap="sq">
              <a:gradFill>
                <a:gsLst>
                  <a:gs pos="0">
                    <a:srgbClr val="FFFFFF">
                      <a:alpha val="100000"/>
                    </a:srgbClr>
                  </a:gs>
                  <a:gs pos="100000">
                    <a:srgbClr val="FFC1C1">
                      <a:alpha val="2500"/>
                    </a:srgbClr>
                  </a:gs>
                </a:gsLst>
                <a:lin ang="0"/>
              </a:gradFill>
              <a:prstDash val="solid"/>
              <a:miter/>
            </a:ln>
          </p:spPr>
          <p:txBody>
            <a:bodyPr/>
            <a:lstStyle/>
            <a:p>
              <a:endParaRPr lang="tr-TR"/>
            </a:p>
          </p:txBody>
        </p:sp>
        <p:sp>
          <p:nvSpPr>
            <p:cNvPr id="9" name="TextBox 9"/>
            <p:cNvSpPr txBox="1"/>
            <p:nvPr/>
          </p:nvSpPr>
          <p:spPr>
            <a:xfrm>
              <a:off x="0" y="0"/>
              <a:ext cx="3785022" cy="543000"/>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862708" y="795954"/>
            <a:ext cx="331984" cy="202810"/>
            <a:chOff x="0" y="0"/>
            <a:chExt cx="442646" cy="270414"/>
          </a:xfrm>
        </p:grpSpPr>
        <p:grpSp>
          <p:nvGrpSpPr>
            <p:cNvPr id="11" name="Group 11"/>
            <p:cNvGrpSpPr/>
            <p:nvPr/>
          </p:nvGrpSpPr>
          <p:grpSpPr>
            <a:xfrm>
              <a:off x="0" y="0"/>
              <a:ext cx="442646" cy="63500"/>
              <a:chOff x="0" y="0"/>
              <a:chExt cx="87436" cy="12543"/>
            </a:xfrm>
          </p:grpSpPr>
          <p:sp>
            <p:nvSpPr>
              <p:cNvPr id="12" name="Freeform 12"/>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3" name="TextBox 13"/>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4" name="Group 14"/>
            <p:cNvGrpSpPr/>
            <p:nvPr/>
          </p:nvGrpSpPr>
          <p:grpSpPr>
            <a:xfrm>
              <a:off x="0" y="105314"/>
              <a:ext cx="442646" cy="63500"/>
              <a:chOff x="0" y="0"/>
              <a:chExt cx="87436" cy="12543"/>
            </a:xfrm>
          </p:grpSpPr>
          <p:sp>
            <p:nvSpPr>
              <p:cNvPr id="15" name="Freeform 1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6" name="TextBox 1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7" name="Group 17"/>
            <p:cNvGrpSpPr/>
            <p:nvPr/>
          </p:nvGrpSpPr>
          <p:grpSpPr>
            <a:xfrm>
              <a:off x="0" y="206914"/>
              <a:ext cx="442646" cy="63500"/>
              <a:chOff x="0" y="0"/>
              <a:chExt cx="87436" cy="12543"/>
            </a:xfrm>
          </p:grpSpPr>
          <p:sp>
            <p:nvSpPr>
              <p:cNvPr id="18" name="Freeform 1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9" name="TextBox 1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20" name="Freeform 20"/>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22" name="TextBox 22"/>
          <p:cNvSpPr txBox="1"/>
          <p:nvPr/>
        </p:nvSpPr>
        <p:spPr>
          <a:xfrm>
            <a:off x="2485525" y="4658973"/>
            <a:ext cx="13585644" cy="1054780"/>
          </a:xfrm>
          <a:prstGeom prst="rect">
            <a:avLst/>
          </a:prstGeom>
        </p:spPr>
        <p:txBody>
          <a:bodyPr lIns="0" tIns="0" rIns="0" bIns="0" rtlCol="0" anchor="t">
            <a:spAutoFit/>
          </a:bodyPr>
          <a:lstStyle/>
          <a:p>
            <a:pPr algn="ctr">
              <a:lnSpc>
                <a:spcPts val="8137"/>
              </a:lnSpc>
              <a:spcBef>
                <a:spcPct val="0"/>
              </a:spcBef>
            </a:pPr>
            <a:r>
              <a:rPr lang="en-US" sz="7534" spc="949">
                <a:solidFill>
                  <a:srgbClr val="FFFFFF"/>
                </a:solidFill>
                <a:latin typeface="HK Modular"/>
                <a:ea typeface="HK Modular"/>
                <a:cs typeface="HK Modular"/>
                <a:sym typeface="HK Modular"/>
              </a:rPr>
              <a:t>DOM Based xss</a:t>
            </a:r>
          </a:p>
        </p:txBody>
      </p:sp>
      <p:sp>
        <p:nvSpPr>
          <p:cNvPr id="23" name="TextBox 23"/>
          <p:cNvSpPr txBox="1"/>
          <p:nvPr/>
        </p:nvSpPr>
        <p:spPr>
          <a:xfrm>
            <a:off x="6838641" y="3106295"/>
            <a:ext cx="4610718" cy="306138"/>
          </a:xfrm>
          <a:prstGeom prst="rect">
            <a:avLst/>
          </a:prstGeom>
        </p:spPr>
        <p:txBody>
          <a:bodyPr lIns="0" tIns="0" rIns="0" bIns="0" rtlCol="0" anchor="t">
            <a:spAutoFit/>
          </a:bodyPr>
          <a:lstStyle/>
          <a:p>
            <a:pPr algn="l">
              <a:lnSpc>
                <a:spcPts val="2119"/>
              </a:lnSpc>
              <a:spcBef>
                <a:spcPct val="0"/>
              </a:spcBef>
            </a:pPr>
            <a:r>
              <a:rPr lang="en-US" sz="1962">
                <a:solidFill>
                  <a:srgbClr val="FFFFFF">
                    <a:alpha val="80784"/>
                  </a:srgbClr>
                </a:solidFill>
                <a:latin typeface="Horizon"/>
                <a:ea typeface="Horizon"/>
                <a:cs typeface="Horizon"/>
                <a:sym typeface="Horizon"/>
              </a:rPr>
              <a:t>GALLIPOLI COMMUNITY</a:t>
            </a:r>
          </a:p>
        </p:txBody>
      </p:sp>
      <p:sp>
        <p:nvSpPr>
          <p:cNvPr id="24" name="TextBox 24"/>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a:t>
            </a:r>
          </a:p>
        </p:txBody>
      </p:sp>
      <p:sp>
        <p:nvSpPr>
          <p:cNvPr id="25" name="Freeform 25"/>
          <p:cNvSpPr/>
          <p:nvPr/>
        </p:nvSpPr>
        <p:spPr>
          <a:xfrm>
            <a:off x="8599566" y="1667922"/>
            <a:ext cx="1088867" cy="1088867"/>
          </a:xfrm>
          <a:custGeom>
            <a:avLst/>
            <a:gdLst/>
            <a:ahLst/>
            <a:cxnLst/>
            <a:rect l="l" t="t" r="r" b="b"/>
            <a:pathLst>
              <a:path w="1088867" h="1088867">
                <a:moveTo>
                  <a:pt x="0" y="0"/>
                </a:moveTo>
                <a:lnTo>
                  <a:pt x="1088868" y="0"/>
                </a:lnTo>
                <a:lnTo>
                  <a:pt x="1088868" y="1088867"/>
                </a:lnTo>
                <a:lnTo>
                  <a:pt x="0" y="1088867"/>
                </a:lnTo>
                <a:lnTo>
                  <a:pt x="0" y="0"/>
                </a:lnTo>
                <a:close/>
              </a:path>
            </a:pathLst>
          </a:custGeom>
          <a:blipFill>
            <a:blip r:embed="rId8"/>
            <a:stretch>
              <a:fillRect/>
            </a:stretch>
          </a:blipFill>
        </p:spPr>
        <p:txBody>
          <a:bodyPr/>
          <a:lstStyle/>
          <a:p>
            <a:endParaRPr lang="tr-TR"/>
          </a:p>
        </p:txBody>
      </p:sp>
      <p:sp>
        <p:nvSpPr>
          <p:cNvPr id="26" name="TextBox 26"/>
          <p:cNvSpPr txBox="1"/>
          <p:nvPr/>
        </p:nvSpPr>
        <p:spPr>
          <a:xfrm>
            <a:off x="0" y="8738400"/>
            <a:ext cx="4261742" cy="717469"/>
          </a:xfrm>
          <a:prstGeom prst="rect">
            <a:avLst/>
          </a:prstGeom>
        </p:spPr>
        <p:txBody>
          <a:bodyPr lIns="0" tIns="0" rIns="0" bIns="0" rtlCol="0" anchor="t">
            <a:spAutoFit/>
          </a:bodyPr>
          <a:lstStyle/>
          <a:p>
            <a:pPr algn="ctr">
              <a:lnSpc>
                <a:spcPts val="2825"/>
              </a:lnSpc>
            </a:pPr>
            <a:r>
              <a:rPr lang="en-US" sz="2062">
                <a:solidFill>
                  <a:srgbClr val="FFFFFF"/>
                </a:solidFill>
                <a:latin typeface="Poppins"/>
                <a:ea typeface="Poppins"/>
                <a:cs typeface="Poppins"/>
                <a:sym typeface="Poppins"/>
              </a:rPr>
              <a:t>Kayra ÖKSÜZ</a:t>
            </a:r>
          </a:p>
          <a:p>
            <a:pPr algn="ctr">
              <a:lnSpc>
                <a:spcPts val="2825"/>
              </a:lnSpc>
            </a:pPr>
            <a:r>
              <a:rPr lang="en-US" sz="2062">
                <a:solidFill>
                  <a:srgbClr val="FFFFFF"/>
                </a:solidFill>
                <a:latin typeface="Poppins"/>
                <a:ea typeface="Poppins"/>
                <a:cs typeface="Poppins"/>
                <a:sym typeface="Poppins"/>
              </a:rPr>
              <a:t>Community Leader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TextBox 18"/>
          <p:cNvSpPr txBox="1"/>
          <p:nvPr/>
        </p:nvSpPr>
        <p:spPr>
          <a:xfrm>
            <a:off x="2499805" y="4012199"/>
            <a:ext cx="13133612" cy="1422319"/>
          </a:xfrm>
          <a:prstGeom prst="rect">
            <a:avLst/>
          </a:prstGeom>
        </p:spPr>
        <p:txBody>
          <a:bodyPr lIns="0" tIns="0" rIns="0" bIns="0" rtlCol="0" anchor="t">
            <a:spAutoFit/>
          </a:bodyPr>
          <a:lstStyle/>
          <a:p>
            <a:pPr algn="l">
              <a:lnSpc>
                <a:spcPts val="2825"/>
              </a:lnSpc>
            </a:pPr>
            <a:r>
              <a:rPr lang="en-US" sz="2062">
                <a:solidFill>
                  <a:srgbClr val="FFFFFF"/>
                </a:solidFill>
                <a:latin typeface="Poppins"/>
                <a:ea typeface="Poppins"/>
                <a:cs typeface="Poppins"/>
                <a:sym typeface="Poppins"/>
              </a:rPr>
              <a:t>Source, kullanıcının girdisinin ya da saldırgan tarafından kontrol edilebilen verinin uygulamaya girdiği yerdir.</a:t>
            </a:r>
          </a:p>
          <a:p>
            <a:pPr algn="l">
              <a:lnSpc>
                <a:spcPts val="2825"/>
              </a:lnSpc>
            </a:pPr>
            <a:endParaRPr lang="en-US" sz="2062">
              <a:solidFill>
                <a:srgbClr val="FFFFFF"/>
              </a:solidFill>
              <a:latin typeface="Poppins"/>
              <a:ea typeface="Poppins"/>
              <a:cs typeface="Poppins"/>
              <a:sym typeface="Poppins"/>
            </a:endParaRPr>
          </a:p>
          <a:p>
            <a:pPr algn="l">
              <a:lnSpc>
                <a:spcPts val="2825"/>
              </a:lnSpc>
            </a:pPr>
            <a:r>
              <a:rPr lang="en-US" sz="2062">
                <a:solidFill>
                  <a:srgbClr val="FFFFFF"/>
                </a:solidFill>
                <a:latin typeface="Poppins"/>
                <a:ea typeface="Poppins"/>
                <a:cs typeface="Poppins"/>
                <a:sym typeface="Poppins"/>
              </a:rPr>
              <a:t>Sink, verinin DOM’a eklendiği ya da tarayıcıda bir etki yarattığı noktadır.</a:t>
            </a: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10</a:t>
            </a:r>
          </a:p>
        </p:txBody>
      </p:sp>
      <p:sp>
        <p:nvSpPr>
          <p:cNvPr id="20" name="TextBox 20"/>
          <p:cNvSpPr txBox="1"/>
          <p:nvPr/>
        </p:nvSpPr>
        <p:spPr>
          <a:xfrm>
            <a:off x="797123" y="1904372"/>
            <a:ext cx="16693755"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SOURCE VE SINK KAVRAMLARI</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22" name="TextBox 22"/>
          <p:cNvSpPr txBox="1"/>
          <p:nvPr/>
        </p:nvSpPr>
        <p:spPr>
          <a:xfrm>
            <a:off x="3669566" y="6358443"/>
            <a:ext cx="4257189" cy="2127169"/>
          </a:xfrm>
          <a:prstGeom prst="rect">
            <a:avLst/>
          </a:prstGeom>
        </p:spPr>
        <p:txBody>
          <a:bodyPr lIns="0" tIns="0" rIns="0" bIns="0" rtlCol="0" anchor="t">
            <a:spAutoFit/>
          </a:bodyPr>
          <a:lstStyle/>
          <a:p>
            <a:pPr marL="445305" lvl="1" indent="-222653" algn="l">
              <a:lnSpc>
                <a:spcPts val="2825"/>
              </a:lnSpc>
              <a:buFont typeface="Arial"/>
              <a:buChar char="•"/>
            </a:pPr>
            <a:r>
              <a:rPr lang="en-US" sz="2062">
                <a:solidFill>
                  <a:srgbClr val="FFFFFF"/>
                </a:solidFill>
                <a:latin typeface="Poppins"/>
                <a:ea typeface="Poppins"/>
                <a:cs typeface="Poppins"/>
                <a:sym typeface="Poppins"/>
              </a:rPr>
              <a:t>document.URL</a:t>
            </a:r>
          </a:p>
          <a:p>
            <a:pPr marL="445305" lvl="1" indent="-222653" algn="l">
              <a:lnSpc>
                <a:spcPts val="2825"/>
              </a:lnSpc>
              <a:buFont typeface="Arial"/>
              <a:buChar char="•"/>
            </a:pPr>
            <a:r>
              <a:rPr lang="en-US" sz="2062">
                <a:solidFill>
                  <a:srgbClr val="FFFFFF"/>
                </a:solidFill>
                <a:latin typeface="Poppins"/>
                <a:ea typeface="Poppins"/>
                <a:cs typeface="Poppins"/>
                <a:sym typeface="Poppins"/>
              </a:rPr>
              <a:t>document.documentURI</a:t>
            </a:r>
          </a:p>
          <a:p>
            <a:pPr marL="445305" lvl="1" indent="-222653" algn="l">
              <a:lnSpc>
                <a:spcPts val="2825"/>
              </a:lnSpc>
              <a:buFont typeface="Arial"/>
              <a:buChar char="•"/>
            </a:pPr>
            <a:r>
              <a:rPr lang="en-US" sz="2062">
                <a:solidFill>
                  <a:srgbClr val="FFFFFF"/>
                </a:solidFill>
                <a:latin typeface="Poppins"/>
                <a:ea typeface="Poppins"/>
                <a:cs typeface="Poppins"/>
                <a:sym typeface="Poppins"/>
              </a:rPr>
              <a:t>document.baseURI</a:t>
            </a:r>
          </a:p>
          <a:p>
            <a:pPr marL="445305" lvl="1" indent="-222653" algn="l">
              <a:lnSpc>
                <a:spcPts val="2825"/>
              </a:lnSpc>
              <a:buFont typeface="Arial"/>
              <a:buChar char="•"/>
            </a:pPr>
            <a:r>
              <a:rPr lang="en-US" sz="2062">
                <a:solidFill>
                  <a:srgbClr val="FFFFFF"/>
                </a:solidFill>
                <a:latin typeface="Poppins"/>
                <a:ea typeface="Poppins"/>
                <a:cs typeface="Poppins"/>
                <a:sym typeface="Poppins"/>
              </a:rPr>
              <a:t>location.search</a:t>
            </a:r>
          </a:p>
          <a:p>
            <a:pPr marL="445305" lvl="1" indent="-222653" algn="l">
              <a:lnSpc>
                <a:spcPts val="2825"/>
              </a:lnSpc>
              <a:buFont typeface="Arial"/>
              <a:buChar char="•"/>
            </a:pPr>
            <a:r>
              <a:rPr lang="en-US" sz="2062">
                <a:solidFill>
                  <a:srgbClr val="FFFFFF"/>
                </a:solidFill>
                <a:latin typeface="Poppins"/>
                <a:ea typeface="Poppins"/>
                <a:cs typeface="Poppins"/>
                <a:sym typeface="Poppins"/>
              </a:rPr>
              <a:t>localStorage.getItem</a:t>
            </a:r>
          </a:p>
          <a:p>
            <a:pPr algn="l">
              <a:lnSpc>
                <a:spcPts val="2825"/>
              </a:lnSpc>
            </a:pPr>
            <a:endParaRPr lang="en-US" sz="2062">
              <a:solidFill>
                <a:srgbClr val="FFFFFF"/>
              </a:solidFill>
              <a:latin typeface="Poppins"/>
              <a:ea typeface="Poppins"/>
              <a:cs typeface="Poppins"/>
              <a:sym typeface="Poppins"/>
            </a:endParaRPr>
          </a:p>
        </p:txBody>
      </p:sp>
      <p:sp>
        <p:nvSpPr>
          <p:cNvPr id="23" name="TextBox 23"/>
          <p:cNvSpPr txBox="1"/>
          <p:nvPr/>
        </p:nvSpPr>
        <p:spPr>
          <a:xfrm>
            <a:off x="3669566" y="5874356"/>
            <a:ext cx="4257189" cy="365044"/>
          </a:xfrm>
          <a:prstGeom prst="rect">
            <a:avLst/>
          </a:prstGeom>
        </p:spPr>
        <p:txBody>
          <a:bodyPr lIns="0" tIns="0" rIns="0" bIns="0" rtlCol="0" anchor="t">
            <a:spAutoFit/>
          </a:bodyPr>
          <a:lstStyle/>
          <a:p>
            <a:pPr algn="l">
              <a:lnSpc>
                <a:spcPts val="2825"/>
              </a:lnSpc>
            </a:pPr>
            <a:r>
              <a:rPr lang="en-US" sz="2062" b="1">
                <a:solidFill>
                  <a:srgbClr val="FFFFFF"/>
                </a:solidFill>
                <a:latin typeface="Poppins Bold"/>
                <a:ea typeface="Poppins Bold"/>
                <a:cs typeface="Poppins Bold"/>
                <a:sym typeface="Poppins Bold"/>
              </a:rPr>
              <a:t>Sources</a:t>
            </a:r>
          </a:p>
        </p:txBody>
      </p:sp>
      <p:sp>
        <p:nvSpPr>
          <p:cNvPr id="24" name="TextBox 24"/>
          <p:cNvSpPr txBox="1"/>
          <p:nvPr/>
        </p:nvSpPr>
        <p:spPr>
          <a:xfrm>
            <a:off x="9790244" y="5874356"/>
            <a:ext cx="4257189" cy="365044"/>
          </a:xfrm>
          <a:prstGeom prst="rect">
            <a:avLst/>
          </a:prstGeom>
        </p:spPr>
        <p:txBody>
          <a:bodyPr lIns="0" tIns="0" rIns="0" bIns="0" rtlCol="0" anchor="t">
            <a:spAutoFit/>
          </a:bodyPr>
          <a:lstStyle/>
          <a:p>
            <a:pPr algn="l">
              <a:lnSpc>
                <a:spcPts val="2825"/>
              </a:lnSpc>
            </a:pPr>
            <a:r>
              <a:rPr lang="en-US" sz="2062" b="1">
                <a:solidFill>
                  <a:srgbClr val="FFFFFF"/>
                </a:solidFill>
                <a:latin typeface="Poppins Bold"/>
                <a:ea typeface="Poppins Bold"/>
                <a:cs typeface="Poppins Bold"/>
                <a:sym typeface="Poppins Bold"/>
              </a:rPr>
              <a:t>Sinks</a:t>
            </a:r>
          </a:p>
        </p:txBody>
      </p:sp>
      <p:sp>
        <p:nvSpPr>
          <p:cNvPr id="25" name="TextBox 25"/>
          <p:cNvSpPr txBox="1"/>
          <p:nvPr/>
        </p:nvSpPr>
        <p:spPr>
          <a:xfrm>
            <a:off x="9790244" y="6358443"/>
            <a:ext cx="4257189" cy="2127169"/>
          </a:xfrm>
          <a:prstGeom prst="rect">
            <a:avLst/>
          </a:prstGeom>
        </p:spPr>
        <p:txBody>
          <a:bodyPr lIns="0" tIns="0" rIns="0" bIns="0" rtlCol="0" anchor="t">
            <a:spAutoFit/>
          </a:bodyPr>
          <a:lstStyle/>
          <a:p>
            <a:pPr marL="445305" lvl="1" indent="-222653" algn="l">
              <a:lnSpc>
                <a:spcPts val="2825"/>
              </a:lnSpc>
              <a:buFont typeface="Arial"/>
              <a:buChar char="•"/>
            </a:pPr>
            <a:r>
              <a:rPr lang="en-US" sz="2062">
                <a:solidFill>
                  <a:srgbClr val="FFFFFF"/>
                </a:solidFill>
                <a:latin typeface="Poppins"/>
                <a:ea typeface="Poppins"/>
                <a:cs typeface="Poppins"/>
                <a:sym typeface="Poppins"/>
              </a:rPr>
              <a:t>document.write()</a:t>
            </a:r>
          </a:p>
          <a:p>
            <a:pPr marL="445305" lvl="1" indent="-222653" algn="l">
              <a:lnSpc>
                <a:spcPts val="2825"/>
              </a:lnSpc>
              <a:buFont typeface="Arial"/>
              <a:buChar char="•"/>
            </a:pPr>
            <a:r>
              <a:rPr lang="en-US" sz="2062">
                <a:solidFill>
                  <a:srgbClr val="FFFFFF"/>
                </a:solidFill>
                <a:latin typeface="Poppins"/>
                <a:ea typeface="Poppins"/>
                <a:cs typeface="Poppins"/>
                <a:sym typeface="Poppins"/>
              </a:rPr>
              <a:t>document.writeln()</a:t>
            </a:r>
          </a:p>
          <a:p>
            <a:pPr marL="445305" lvl="1" indent="-222653" algn="l">
              <a:lnSpc>
                <a:spcPts val="2825"/>
              </a:lnSpc>
              <a:buFont typeface="Arial"/>
              <a:buChar char="•"/>
            </a:pPr>
            <a:r>
              <a:rPr lang="en-US" sz="2062">
                <a:solidFill>
                  <a:srgbClr val="FFFFFF"/>
                </a:solidFill>
                <a:latin typeface="Poppins"/>
                <a:ea typeface="Poppins"/>
                <a:cs typeface="Poppins"/>
                <a:sym typeface="Poppins"/>
              </a:rPr>
              <a:t>element.innerHTML</a:t>
            </a:r>
          </a:p>
          <a:p>
            <a:pPr marL="445305" lvl="1" indent="-222653" algn="l">
              <a:lnSpc>
                <a:spcPts val="2825"/>
              </a:lnSpc>
              <a:buFont typeface="Arial"/>
              <a:buChar char="•"/>
            </a:pPr>
            <a:r>
              <a:rPr lang="en-US" sz="2062">
                <a:solidFill>
                  <a:srgbClr val="FFFFFF"/>
                </a:solidFill>
                <a:latin typeface="Poppins"/>
                <a:ea typeface="Poppins"/>
                <a:cs typeface="Poppins"/>
                <a:sym typeface="Poppins"/>
              </a:rPr>
              <a:t>element.outerHTML</a:t>
            </a:r>
          </a:p>
          <a:p>
            <a:pPr marL="445305" lvl="1" indent="-222653" algn="l">
              <a:lnSpc>
                <a:spcPts val="2825"/>
              </a:lnSpc>
              <a:buFont typeface="Arial"/>
              <a:buChar char="•"/>
            </a:pPr>
            <a:r>
              <a:rPr lang="en-US" sz="2062">
                <a:solidFill>
                  <a:srgbClr val="FFFFFF"/>
                </a:solidFill>
                <a:latin typeface="Poppins"/>
                <a:ea typeface="Poppins"/>
                <a:cs typeface="Poppins"/>
                <a:sym typeface="Poppins"/>
              </a:rPr>
              <a:t>element.insertAdjacentHTML</a:t>
            </a:r>
          </a:p>
          <a:p>
            <a:pPr algn="l">
              <a:lnSpc>
                <a:spcPts val="2825"/>
              </a:lnSpc>
            </a:pPr>
            <a:endParaRPr lang="en-US" sz="2062">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4827807" y="4067413"/>
            <a:ext cx="20465418" cy="2152173"/>
            <a:chOff x="0" y="0"/>
            <a:chExt cx="5390069" cy="566828"/>
          </a:xfrm>
        </p:grpSpPr>
        <p:sp>
          <p:nvSpPr>
            <p:cNvPr id="15" name="Freeform 15"/>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6">
              <a:alphaModFix amt="31000"/>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6865944" y="440506"/>
            <a:ext cx="10393356" cy="9405987"/>
          </a:xfrm>
          <a:custGeom>
            <a:avLst/>
            <a:gdLst/>
            <a:ahLst/>
            <a:cxnLst/>
            <a:rect l="l" t="t" r="r" b="b"/>
            <a:pathLst>
              <a:path w="10393356" h="9405987">
                <a:moveTo>
                  <a:pt x="0" y="0"/>
                </a:moveTo>
                <a:lnTo>
                  <a:pt x="10393356" y="0"/>
                </a:lnTo>
                <a:lnTo>
                  <a:pt x="10393356" y="9405988"/>
                </a:lnTo>
                <a:lnTo>
                  <a:pt x="0" y="9405988"/>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028700" y="3306611"/>
            <a:ext cx="5339882" cy="3457619"/>
          </a:xfrm>
          <a:prstGeom prst="rect">
            <a:avLst/>
          </a:prstGeom>
        </p:spPr>
        <p:txBody>
          <a:bodyPr lIns="0" tIns="0" rIns="0" bIns="0" rtlCol="0" anchor="t">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SOURCE ve SINK kod örneği</a:t>
            </a:r>
          </a:p>
        </p:txBody>
      </p:sp>
      <p:sp>
        <p:nvSpPr>
          <p:cNvPr id="20" name="TextBox 20"/>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4949958" y="3434365"/>
            <a:ext cx="8388083" cy="5095761"/>
          </a:xfrm>
          <a:custGeom>
            <a:avLst/>
            <a:gdLst/>
            <a:ahLst/>
            <a:cxnLst/>
            <a:rect l="l" t="t" r="r" b="b"/>
            <a:pathLst>
              <a:path w="8388083" h="5095761">
                <a:moveTo>
                  <a:pt x="0" y="0"/>
                </a:moveTo>
                <a:lnTo>
                  <a:pt x="8388084" y="0"/>
                </a:lnTo>
                <a:lnTo>
                  <a:pt x="8388084" y="5095761"/>
                </a:lnTo>
                <a:lnTo>
                  <a:pt x="0" y="5095761"/>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12</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CASE 1</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3972635" y="3422522"/>
            <a:ext cx="10187952" cy="5119446"/>
          </a:xfrm>
          <a:custGeom>
            <a:avLst/>
            <a:gdLst/>
            <a:ahLst/>
            <a:cxnLst/>
            <a:rect l="l" t="t" r="r" b="b"/>
            <a:pathLst>
              <a:path w="10187952" h="5119446">
                <a:moveTo>
                  <a:pt x="0" y="0"/>
                </a:moveTo>
                <a:lnTo>
                  <a:pt x="10187952" y="0"/>
                </a:lnTo>
                <a:lnTo>
                  <a:pt x="10187952" y="5119446"/>
                </a:lnTo>
                <a:lnTo>
                  <a:pt x="0" y="5119446"/>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13</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CASE 2</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088709" y="1178846"/>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9258300"/>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4052392" y="2995249"/>
            <a:ext cx="10183216" cy="6084471"/>
          </a:xfrm>
          <a:custGeom>
            <a:avLst/>
            <a:gdLst/>
            <a:ahLst/>
            <a:cxnLst/>
            <a:rect l="l" t="t" r="r" b="b"/>
            <a:pathLst>
              <a:path w="10183216" h="6084471">
                <a:moveTo>
                  <a:pt x="0" y="0"/>
                </a:moveTo>
                <a:lnTo>
                  <a:pt x="10183216" y="0"/>
                </a:lnTo>
                <a:lnTo>
                  <a:pt x="10183216" y="6084472"/>
                </a:lnTo>
                <a:lnTo>
                  <a:pt x="0" y="6084472"/>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14</a:t>
            </a:r>
          </a:p>
        </p:txBody>
      </p:sp>
      <p:sp>
        <p:nvSpPr>
          <p:cNvPr id="20" name="TextBox 20"/>
          <p:cNvSpPr txBox="1"/>
          <p:nvPr/>
        </p:nvSpPr>
        <p:spPr>
          <a:xfrm>
            <a:off x="2837732" y="1629134"/>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CASE 3</a:t>
            </a:r>
          </a:p>
        </p:txBody>
      </p:sp>
      <p:sp>
        <p:nvSpPr>
          <p:cNvPr id="21" name="TextBox 21"/>
          <p:cNvSpPr txBox="1"/>
          <p:nvPr/>
        </p:nvSpPr>
        <p:spPr>
          <a:xfrm>
            <a:off x="7563971" y="9378836"/>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088709" y="1178846"/>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9258300"/>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3946123" y="2534543"/>
            <a:ext cx="10395754" cy="6553871"/>
          </a:xfrm>
          <a:custGeom>
            <a:avLst/>
            <a:gdLst/>
            <a:ahLst/>
            <a:cxnLst/>
            <a:rect l="l" t="t" r="r" b="b"/>
            <a:pathLst>
              <a:path w="9666308" h="6101857">
                <a:moveTo>
                  <a:pt x="0" y="0"/>
                </a:moveTo>
                <a:lnTo>
                  <a:pt x="9666308" y="0"/>
                </a:lnTo>
                <a:lnTo>
                  <a:pt x="9666308" y="6101856"/>
                </a:lnTo>
                <a:lnTo>
                  <a:pt x="0" y="6101856"/>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15</a:t>
            </a:r>
          </a:p>
        </p:txBody>
      </p:sp>
      <p:sp>
        <p:nvSpPr>
          <p:cNvPr id="20" name="TextBox 20"/>
          <p:cNvSpPr txBox="1"/>
          <p:nvPr/>
        </p:nvSpPr>
        <p:spPr>
          <a:xfrm>
            <a:off x="2837732" y="1629134"/>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CASE 3</a:t>
            </a:r>
          </a:p>
        </p:txBody>
      </p:sp>
      <p:sp>
        <p:nvSpPr>
          <p:cNvPr id="21" name="TextBox 21"/>
          <p:cNvSpPr txBox="1"/>
          <p:nvPr/>
        </p:nvSpPr>
        <p:spPr>
          <a:xfrm>
            <a:off x="7563971" y="9378836"/>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088709" y="1178846"/>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9258300"/>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3657600" y="2414007"/>
            <a:ext cx="11201399" cy="6808677"/>
          </a:xfrm>
          <a:custGeom>
            <a:avLst/>
            <a:gdLst/>
            <a:ahLst/>
            <a:cxnLst/>
            <a:rect l="l" t="t" r="r" b="b"/>
            <a:pathLst>
              <a:path w="8681975" h="6370399">
                <a:moveTo>
                  <a:pt x="0" y="0"/>
                </a:moveTo>
                <a:lnTo>
                  <a:pt x="8681976" y="0"/>
                </a:lnTo>
                <a:lnTo>
                  <a:pt x="8681976" y="6370400"/>
                </a:lnTo>
                <a:lnTo>
                  <a:pt x="0" y="6370400"/>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16</a:t>
            </a:r>
          </a:p>
        </p:txBody>
      </p:sp>
      <p:sp>
        <p:nvSpPr>
          <p:cNvPr id="20" name="TextBox 20"/>
          <p:cNvSpPr txBox="1"/>
          <p:nvPr/>
        </p:nvSpPr>
        <p:spPr>
          <a:xfrm>
            <a:off x="2837732" y="1629134"/>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CASE 4</a:t>
            </a:r>
          </a:p>
        </p:txBody>
      </p:sp>
      <p:sp>
        <p:nvSpPr>
          <p:cNvPr id="21" name="TextBox 21"/>
          <p:cNvSpPr txBox="1"/>
          <p:nvPr/>
        </p:nvSpPr>
        <p:spPr>
          <a:xfrm>
            <a:off x="7563971" y="9378836"/>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4827807" y="4067413"/>
            <a:ext cx="20465418" cy="2152173"/>
            <a:chOff x="0" y="0"/>
            <a:chExt cx="5390069" cy="566828"/>
          </a:xfrm>
        </p:grpSpPr>
        <p:sp>
          <p:nvSpPr>
            <p:cNvPr id="15" name="Freeform 15"/>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6">
              <a:alphaModFix amt="31000"/>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6534575" y="419099"/>
            <a:ext cx="10392431" cy="9401175"/>
          </a:xfrm>
          <a:custGeom>
            <a:avLst/>
            <a:gdLst/>
            <a:ahLst/>
            <a:cxnLst/>
            <a:rect l="l" t="t" r="r" b="b"/>
            <a:pathLst>
              <a:path w="9272789" h="8229600">
                <a:moveTo>
                  <a:pt x="0" y="0"/>
                </a:moveTo>
                <a:lnTo>
                  <a:pt x="9272789" y="0"/>
                </a:lnTo>
                <a:lnTo>
                  <a:pt x="9272789" y="8229600"/>
                </a:lnTo>
                <a:lnTo>
                  <a:pt x="0" y="8229600"/>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194692" y="4592486"/>
            <a:ext cx="5339882" cy="885869"/>
          </a:xfrm>
          <a:prstGeom prst="rect">
            <a:avLst/>
          </a:prstGeom>
        </p:spPr>
        <p:txBody>
          <a:bodyPr lIns="0" tIns="0" rIns="0" bIns="0" rtlCol="0" anchor="t">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CASE 4</a:t>
            </a:r>
          </a:p>
        </p:txBody>
      </p:sp>
      <p:sp>
        <p:nvSpPr>
          <p:cNvPr id="20" name="TextBox 20"/>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4" name="Freeform 14"/>
          <p:cNvSpPr/>
          <p:nvPr/>
        </p:nvSpPr>
        <p:spPr>
          <a:xfrm>
            <a:off x="6369162" y="6907022"/>
            <a:ext cx="5549677" cy="506253"/>
          </a:xfrm>
          <a:custGeom>
            <a:avLst/>
            <a:gdLst/>
            <a:ahLst/>
            <a:cxnLst/>
            <a:rect l="l" t="t" r="r" b="b"/>
            <a:pathLst>
              <a:path w="5549677" h="506253">
                <a:moveTo>
                  <a:pt x="0" y="0"/>
                </a:moveTo>
                <a:lnTo>
                  <a:pt x="5549676" y="0"/>
                </a:lnTo>
                <a:lnTo>
                  <a:pt x="5549676" y="506252"/>
                </a:lnTo>
                <a:lnTo>
                  <a:pt x="0" y="5062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5" name="Freeform 15"/>
          <p:cNvSpPr/>
          <p:nvPr/>
        </p:nvSpPr>
        <p:spPr>
          <a:xfrm>
            <a:off x="8599566" y="1461493"/>
            <a:ext cx="1088867" cy="1088867"/>
          </a:xfrm>
          <a:custGeom>
            <a:avLst/>
            <a:gdLst/>
            <a:ahLst/>
            <a:cxnLst/>
            <a:rect l="l" t="t" r="r" b="b"/>
            <a:pathLst>
              <a:path w="1088867" h="1088867">
                <a:moveTo>
                  <a:pt x="0" y="0"/>
                </a:moveTo>
                <a:lnTo>
                  <a:pt x="1088868" y="0"/>
                </a:lnTo>
                <a:lnTo>
                  <a:pt x="1088868" y="1088867"/>
                </a:lnTo>
                <a:lnTo>
                  <a:pt x="0" y="1088867"/>
                </a:lnTo>
                <a:lnTo>
                  <a:pt x="0" y="0"/>
                </a:lnTo>
                <a:close/>
              </a:path>
            </a:pathLst>
          </a:custGeom>
          <a:blipFill>
            <a:blip r:embed="rId8"/>
            <a:stretch>
              <a:fillRect/>
            </a:stretch>
          </a:blipFill>
        </p:spPr>
        <p:txBody>
          <a:bodyPr/>
          <a:lstStyle/>
          <a:p>
            <a:endParaRPr lang="tr-TR"/>
          </a:p>
        </p:txBody>
      </p:sp>
      <p:sp>
        <p:nvSpPr>
          <p:cNvPr id="16" name="TextBox 16"/>
          <p:cNvSpPr txBox="1"/>
          <p:nvPr/>
        </p:nvSpPr>
        <p:spPr>
          <a:xfrm>
            <a:off x="1391939" y="859732"/>
            <a:ext cx="62331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18</a:t>
            </a:r>
          </a:p>
        </p:txBody>
      </p:sp>
      <p:sp>
        <p:nvSpPr>
          <p:cNvPr id="17" name="TextBox 17"/>
          <p:cNvSpPr txBox="1"/>
          <p:nvPr/>
        </p:nvSpPr>
        <p:spPr>
          <a:xfrm>
            <a:off x="3628799" y="4197366"/>
            <a:ext cx="11030402" cy="1795255"/>
          </a:xfrm>
          <a:prstGeom prst="rect">
            <a:avLst/>
          </a:prstGeom>
        </p:spPr>
        <p:txBody>
          <a:bodyPr lIns="0" tIns="0" rIns="0" bIns="0" rtlCol="0" anchor="t">
            <a:spAutoFit/>
          </a:bodyPr>
          <a:lstStyle/>
          <a:p>
            <a:pPr algn="ctr">
              <a:lnSpc>
                <a:spcPts val="6947"/>
              </a:lnSpc>
            </a:pPr>
            <a:r>
              <a:rPr lang="en-US" sz="6433" spc="810">
                <a:solidFill>
                  <a:srgbClr val="FFFFFF"/>
                </a:solidFill>
                <a:latin typeface="HK Modular"/>
                <a:ea typeface="HK Modular"/>
                <a:cs typeface="HK Modular"/>
                <a:sym typeface="HK Modular"/>
              </a:rPr>
              <a:t>Thank you for watching</a:t>
            </a:r>
          </a:p>
        </p:txBody>
      </p:sp>
      <p:sp>
        <p:nvSpPr>
          <p:cNvPr id="18" name="TextBox 18"/>
          <p:cNvSpPr txBox="1"/>
          <p:nvPr/>
        </p:nvSpPr>
        <p:spPr>
          <a:xfrm>
            <a:off x="7563971" y="7027557"/>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19" name="TextBox 19"/>
          <p:cNvSpPr txBox="1"/>
          <p:nvPr/>
        </p:nvSpPr>
        <p:spPr>
          <a:xfrm>
            <a:off x="6864445" y="2910153"/>
            <a:ext cx="4559111" cy="306138"/>
          </a:xfrm>
          <a:prstGeom prst="rect">
            <a:avLst/>
          </a:prstGeom>
        </p:spPr>
        <p:txBody>
          <a:bodyPr lIns="0" tIns="0" rIns="0" bIns="0" rtlCol="0" anchor="t">
            <a:spAutoFit/>
          </a:bodyPr>
          <a:lstStyle/>
          <a:p>
            <a:pPr algn="l">
              <a:lnSpc>
                <a:spcPts val="2119"/>
              </a:lnSpc>
              <a:spcBef>
                <a:spcPct val="0"/>
              </a:spcBef>
            </a:pPr>
            <a:r>
              <a:rPr lang="en-US" sz="1962">
                <a:solidFill>
                  <a:srgbClr val="FFFFFF">
                    <a:alpha val="80784"/>
                  </a:srgbClr>
                </a:solidFill>
                <a:latin typeface="Horizon"/>
                <a:ea typeface="Horizon"/>
                <a:cs typeface="Horizon"/>
                <a:sym typeface="Horizon"/>
              </a:rPr>
              <a:t>GALLIPOLI COMMUNITY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sp>
        <p:nvSpPr>
          <p:cNvPr id="14" name="Freeform 14"/>
          <p:cNvSpPr/>
          <p:nvPr/>
        </p:nvSpPr>
        <p:spPr>
          <a:xfrm>
            <a:off x="1391939" y="8872583"/>
            <a:ext cx="5549677" cy="506253"/>
          </a:xfrm>
          <a:custGeom>
            <a:avLst/>
            <a:gdLst/>
            <a:ahLst/>
            <a:cxnLst/>
            <a:rect l="l" t="t" r="r" b="b"/>
            <a:pathLst>
              <a:path w="5549677" h="506253">
                <a:moveTo>
                  <a:pt x="0" y="0"/>
                </a:moveTo>
                <a:lnTo>
                  <a:pt x="5549677" y="0"/>
                </a:lnTo>
                <a:lnTo>
                  <a:pt x="5549677"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5" name="Freeform 15"/>
          <p:cNvSpPr/>
          <p:nvPr/>
        </p:nvSpPr>
        <p:spPr>
          <a:xfrm>
            <a:off x="9479581" y="1028700"/>
            <a:ext cx="7221167" cy="8222716"/>
          </a:xfrm>
          <a:custGeom>
            <a:avLst/>
            <a:gdLst/>
            <a:ahLst/>
            <a:cxnLst/>
            <a:rect l="l" t="t" r="r" b="b"/>
            <a:pathLst>
              <a:path w="7221167" h="8222716">
                <a:moveTo>
                  <a:pt x="0" y="0"/>
                </a:moveTo>
                <a:lnTo>
                  <a:pt x="7221166" y="0"/>
                </a:lnTo>
                <a:lnTo>
                  <a:pt x="7221166" y="8222716"/>
                </a:lnTo>
                <a:lnTo>
                  <a:pt x="0" y="8222716"/>
                </a:lnTo>
                <a:lnTo>
                  <a:pt x="0" y="0"/>
                </a:lnTo>
                <a:close/>
              </a:path>
            </a:pathLst>
          </a:custGeom>
          <a:blipFill>
            <a:blip r:embed="rId8"/>
            <a:stretch>
              <a:fillRect/>
            </a:stretch>
          </a:blipFill>
        </p:spPr>
        <p:txBody>
          <a:bodyPr/>
          <a:lstStyle/>
          <a:p>
            <a:endParaRPr lang="tr-TR"/>
          </a:p>
        </p:txBody>
      </p:sp>
      <p:sp>
        <p:nvSpPr>
          <p:cNvPr id="16" name="TextBox 16"/>
          <p:cNvSpPr txBox="1"/>
          <p:nvPr/>
        </p:nvSpPr>
        <p:spPr>
          <a:xfrm>
            <a:off x="1391939" y="2773211"/>
            <a:ext cx="6492440" cy="737280"/>
          </a:xfrm>
          <a:prstGeom prst="rect">
            <a:avLst/>
          </a:prstGeom>
        </p:spPr>
        <p:txBody>
          <a:bodyPr lIns="0" tIns="0" rIns="0" bIns="0" rtlCol="0" anchor="t">
            <a:spAutoFit/>
          </a:bodyPr>
          <a:lstStyle/>
          <a:p>
            <a:pPr algn="l">
              <a:lnSpc>
                <a:spcPts val="5673"/>
              </a:lnSpc>
              <a:spcBef>
                <a:spcPct val="0"/>
              </a:spcBef>
            </a:pPr>
            <a:r>
              <a:rPr lang="en-US" sz="5252" spc="661">
                <a:solidFill>
                  <a:srgbClr val="FFFFFF"/>
                </a:solidFill>
                <a:latin typeface="HK Modular"/>
                <a:ea typeface="HK Modular"/>
                <a:cs typeface="HK Modular"/>
                <a:sym typeface="HK Modular"/>
              </a:rPr>
              <a:t>DOM nedir?</a:t>
            </a:r>
          </a:p>
        </p:txBody>
      </p:sp>
      <p:sp>
        <p:nvSpPr>
          <p:cNvPr id="17" name="TextBox 17"/>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2</a:t>
            </a:r>
          </a:p>
        </p:txBody>
      </p:sp>
      <p:sp>
        <p:nvSpPr>
          <p:cNvPr id="18" name="TextBox 18"/>
          <p:cNvSpPr txBox="1"/>
          <p:nvPr/>
        </p:nvSpPr>
        <p:spPr>
          <a:xfrm>
            <a:off x="2586749"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19" name="TextBox 19"/>
          <p:cNvSpPr txBox="1"/>
          <p:nvPr/>
        </p:nvSpPr>
        <p:spPr>
          <a:xfrm>
            <a:off x="1391939" y="4024040"/>
            <a:ext cx="7010290" cy="3578455"/>
          </a:xfrm>
          <a:prstGeom prst="rect">
            <a:avLst/>
          </a:prstGeom>
        </p:spPr>
        <p:txBody>
          <a:bodyPr lIns="0" tIns="0" rIns="0" bIns="0" rtlCol="0" anchor="t">
            <a:spAutoFit/>
          </a:bodyPr>
          <a:lstStyle/>
          <a:p>
            <a:pPr algn="l">
              <a:lnSpc>
                <a:spcPts val="2825"/>
              </a:lnSpc>
            </a:pPr>
            <a:r>
              <a:rPr lang="en-US" sz="2062">
                <a:solidFill>
                  <a:srgbClr val="FFFFFF"/>
                </a:solidFill>
                <a:latin typeface="Poppins Light"/>
                <a:ea typeface="Poppins Light"/>
                <a:cs typeface="Poppins Light"/>
                <a:sym typeface="Poppins Light"/>
              </a:rPr>
              <a:t>DOM, yani Document Object Model, web sayfalarını JavaScript gibi diller aracılığıyla etkileşimli bir şekilde yönetmemizi sağlayan bir modeldir.</a:t>
            </a:r>
          </a:p>
          <a:p>
            <a:pPr algn="l">
              <a:lnSpc>
                <a:spcPts val="2825"/>
              </a:lnSpc>
            </a:pPr>
            <a:endParaRPr lang="en-US" sz="2062">
              <a:solidFill>
                <a:srgbClr val="FFFFFF"/>
              </a:solidFill>
              <a:latin typeface="Poppins Light"/>
              <a:ea typeface="Poppins Light"/>
              <a:cs typeface="Poppins Light"/>
              <a:sym typeface="Poppins Light"/>
            </a:endParaRPr>
          </a:p>
          <a:p>
            <a:pPr algn="l">
              <a:lnSpc>
                <a:spcPts val="2825"/>
              </a:lnSpc>
            </a:pPr>
            <a:r>
              <a:rPr lang="en-US" sz="2062">
                <a:solidFill>
                  <a:srgbClr val="FFFFFF"/>
                </a:solidFill>
                <a:latin typeface="Poppins Light"/>
                <a:ea typeface="Poppins Light"/>
                <a:cs typeface="Poppins Light"/>
                <a:sym typeface="Poppins Light"/>
              </a:rPr>
              <a:t>Tarayıcı bir web sayfasını yüklediğinde, sayfanın HTML içeriği bir DOM ağacı olarak tarayıcıda oluşturulur. Bu ağaç, sayfanın tüm öğelerini düğümler olarak temsil eder. Her düğüm, sayfadaki bir öğeyi ifade eder ve bu öğeler üzerinde çeşitli işlemler yapılabilir.</a:t>
            </a:r>
          </a:p>
          <a:p>
            <a:pPr algn="l">
              <a:lnSpc>
                <a:spcPts val="2825"/>
              </a:lnSpc>
            </a:pPr>
            <a:endParaRPr lang="en-US" sz="2062">
              <a:solidFill>
                <a:srgbClr val="FFFFFF"/>
              </a:solidFill>
              <a:latin typeface="Poppins Light"/>
              <a:ea typeface="Poppins Light"/>
              <a:cs typeface="Poppins Light"/>
              <a:sym typeface="Poppi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5656577" y="3333556"/>
            <a:ext cx="6974846" cy="4894717"/>
          </a:xfrm>
          <a:custGeom>
            <a:avLst/>
            <a:gdLst/>
            <a:ahLst/>
            <a:cxnLst/>
            <a:rect l="l" t="t" r="r" b="b"/>
            <a:pathLst>
              <a:path w="6974846" h="4894717">
                <a:moveTo>
                  <a:pt x="0" y="0"/>
                </a:moveTo>
                <a:lnTo>
                  <a:pt x="6974846" y="0"/>
                </a:lnTo>
                <a:lnTo>
                  <a:pt x="6974846" y="4894716"/>
                </a:lnTo>
                <a:lnTo>
                  <a:pt x="0" y="4894716"/>
                </a:lnTo>
                <a:lnTo>
                  <a:pt x="0" y="0"/>
                </a:lnTo>
                <a:close/>
              </a:path>
            </a:pathLst>
          </a:custGeom>
          <a:blipFill>
            <a:blip r:embed="rId8"/>
            <a:stretch>
              <a:fillRect l="-771" r="-771"/>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3</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EXAMPLE 1</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4656802" y="3256865"/>
            <a:ext cx="8974396" cy="5048098"/>
          </a:xfrm>
          <a:custGeom>
            <a:avLst/>
            <a:gdLst/>
            <a:ahLst/>
            <a:cxnLst/>
            <a:rect l="l" t="t" r="r" b="b"/>
            <a:pathLst>
              <a:path w="8974396" h="5048098">
                <a:moveTo>
                  <a:pt x="0" y="0"/>
                </a:moveTo>
                <a:lnTo>
                  <a:pt x="8974396" y="0"/>
                </a:lnTo>
                <a:lnTo>
                  <a:pt x="8974396" y="5048098"/>
                </a:lnTo>
                <a:lnTo>
                  <a:pt x="0" y="5048098"/>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4</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EXAMPLE 1</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TextBox 18"/>
          <p:cNvSpPr txBox="1"/>
          <p:nvPr/>
        </p:nvSpPr>
        <p:spPr>
          <a:xfrm>
            <a:off x="2499805" y="4012199"/>
            <a:ext cx="13133612" cy="717469"/>
          </a:xfrm>
          <a:prstGeom prst="rect">
            <a:avLst/>
          </a:prstGeom>
        </p:spPr>
        <p:txBody>
          <a:bodyPr lIns="0" tIns="0" rIns="0" bIns="0" rtlCol="0" anchor="t">
            <a:spAutoFit/>
          </a:bodyPr>
          <a:lstStyle/>
          <a:p>
            <a:pPr algn="ctr">
              <a:lnSpc>
                <a:spcPts val="2825"/>
              </a:lnSpc>
            </a:pPr>
            <a:r>
              <a:rPr lang="en-US" sz="2062">
                <a:solidFill>
                  <a:srgbClr val="FFFFFF"/>
                </a:solidFill>
                <a:latin typeface="Poppins"/>
                <a:ea typeface="Poppins"/>
                <a:cs typeface="Poppins"/>
                <a:sym typeface="Poppins"/>
              </a:rPr>
              <a:t>Eğer bu sayfadaki &lt;h1&gt; tagini değiştirerek DOM üzerinde manipülasyon yapmak istiyorsak görseldeki kod ile yapabiliriz.</a:t>
            </a:r>
          </a:p>
        </p:txBody>
      </p:sp>
      <p:sp>
        <p:nvSpPr>
          <p:cNvPr id="19" name="Freeform 19"/>
          <p:cNvSpPr/>
          <p:nvPr/>
        </p:nvSpPr>
        <p:spPr>
          <a:xfrm>
            <a:off x="3493371" y="5707109"/>
            <a:ext cx="11301259" cy="1779948"/>
          </a:xfrm>
          <a:custGeom>
            <a:avLst/>
            <a:gdLst/>
            <a:ahLst/>
            <a:cxnLst/>
            <a:rect l="l" t="t" r="r" b="b"/>
            <a:pathLst>
              <a:path w="11301259" h="1779948">
                <a:moveTo>
                  <a:pt x="0" y="0"/>
                </a:moveTo>
                <a:lnTo>
                  <a:pt x="11301258" y="0"/>
                </a:lnTo>
                <a:lnTo>
                  <a:pt x="11301258" y="1779948"/>
                </a:lnTo>
                <a:lnTo>
                  <a:pt x="0" y="1779948"/>
                </a:lnTo>
                <a:lnTo>
                  <a:pt x="0" y="0"/>
                </a:lnTo>
                <a:close/>
              </a:path>
            </a:pathLst>
          </a:custGeom>
          <a:blipFill>
            <a:blip r:embed="rId8"/>
            <a:stretch>
              <a:fillRect/>
            </a:stretch>
          </a:blipFill>
        </p:spPr>
        <p:txBody>
          <a:bodyPr/>
          <a:lstStyle/>
          <a:p>
            <a:endParaRPr lang="tr-TR"/>
          </a:p>
        </p:txBody>
      </p:sp>
      <p:sp>
        <p:nvSpPr>
          <p:cNvPr id="20" name="TextBox 20"/>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5</a:t>
            </a:r>
          </a:p>
        </p:txBody>
      </p:sp>
      <p:sp>
        <p:nvSpPr>
          <p:cNvPr id="21" name="TextBox 21"/>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EXAMPLE 1</a:t>
            </a:r>
          </a:p>
        </p:txBody>
      </p:sp>
      <p:sp>
        <p:nvSpPr>
          <p:cNvPr id="22" name="TextBox 22"/>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5482403" y="4392283"/>
            <a:ext cx="7575979" cy="4053149"/>
          </a:xfrm>
          <a:custGeom>
            <a:avLst/>
            <a:gdLst/>
            <a:ahLst/>
            <a:cxnLst/>
            <a:rect l="l" t="t" r="r" b="b"/>
            <a:pathLst>
              <a:path w="7575979" h="4053149">
                <a:moveTo>
                  <a:pt x="0" y="0"/>
                </a:moveTo>
                <a:lnTo>
                  <a:pt x="7575980" y="0"/>
                </a:lnTo>
                <a:lnTo>
                  <a:pt x="7575980" y="4053149"/>
                </a:lnTo>
                <a:lnTo>
                  <a:pt x="0" y="4053149"/>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6</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EXAMPLE 2</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22" name="TextBox 22"/>
          <p:cNvSpPr txBox="1"/>
          <p:nvPr/>
        </p:nvSpPr>
        <p:spPr>
          <a:xfrm>
            <a:off x="2499805" y="3354786"/>
            <a:ext cx="13133612" cy="717469"/>
          </a:xfrm>
          <a:prstGeom prst="rect">
            <a:avLst/>
          </a:prstGeom>
        </p:spPr>
        <p:txBody>
          <a:bodyPr lIns="0" tIns="0" rIns="0" bIns="0" rtlCol="0" anchor="t">
            <a:spAutoFit/>
          </a:bodyPr>
          <a:lstStyle/>
          <a:p>
            <a:pPr algn="ctr">
              <a:lnSpc>
                <a:spcPts val="2825"/>
              </a:lnSpc>
            </a:pPr>
            <a:r>
              <a:rPr lang="en-US" sz="2062">
                <a:solidFill>
                  <a:srgbClr val="FFFFFF"/>
                </a:solidFill>
                <a:latin typeface="Poppins"/>
                <a:ea typeface="Poppins"/>
                <a:cs typeface="Poppins"/>
                <a:sym typeface="Poppins"/>
              </a:rPr>
              <a:t>İkinci örnekte HTML içeriğini değiştirmek için innerHTML kullanacağız. Bu, kullanıcıdan alınan veriyi DOM’a eklemek için yaygın bir yöntemdir.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166098" y="1454084"/>
            <a:ext cx="20465418" cy="1637823"/>
            <a:chOff x="0" y="0"/>
            <a:chExt cx="5390069" cy="431361"/>
          </a:xfrm>
        </p:grpSpPr>
        <p:sp>
          <p:nvSpPr>
            <p:cNvPr id="15" name="Freeform 15"/>
            <p:cNvSpPr/>
            <p:nvPr/>
          </p:nvSpPr>
          <p:spPr>
            <a:xfrm>
              <a:off x="0" y="0"/>
              <a:ext cx="5390069" cy="431361"/>
            </a:xfrm>
            <a:custGeom>
              <a:avLst/>
              <a:gdLst/>
              <a:ahLst/>
              <a:cxnLst/>
              <a:rect l="l" t="t" r="r" b="b"/>
              <a:pathLst>
                <a:path w="5390069" h="431361">
                  <a:moveTo>
                    <a:pt x="0" y="0"/>
                  </a:moveTo>
                  <a:lnTo>
                    <a:pt x="5390069" y="0"/>
                  </a:lnTo>
                  <a:lnTo>
                    <a:pt x="5390069" y="431361"/>
                  </a:lnTo>
                  <a:lnTo>
                    <a:pt x="0" y="431361"/>
                  </a:lnTo>
                  <a:close/>
                </a:path>
              </a:pathLst>
            </a:custGeom>
            <a:gradFill rotWithShape="1">
              <a:gsLst>
                <a:gs pos="0">
                  <a:srgbClr val="071121">
                    <a:alpha val="100000"/>
                  </a:srgbClr>
                </a:gs>
                <a:gs pos="50000">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431361"/>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6369162" y="8872583"/>
            <a:ext cx="5549677" cy="506253"/>
          </a:xfrm>
          <a:custGeom>
            <a:avLst/>
            <a:gdLst/>
            <a:ahLst/>
            <a:cxnLst/>
            <a:rect l="l" t="t" r="r" b="b"/>
            <a:pathLst>
              <a:path w="5549677" h="506253">
                <a:moveTo>
                  <a:pt x="0" y="0"/>
                </a:moveTo>
                <a:lnTo>
                  <a:pt x="5549676" y="0"/>
                </a:lnTo>
                <a:lnTo>
                  <a:pt x="5549676" y="506253"/>
                </a:lnTo>
                <a:lnTo>
                  <a:pt x="0" y="5062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3415981" y="4991211"/>
            <a:ext cx="11301259" cy="3164353"/>
          </a:xfrm>
          <a:custGeom>
            <a:avLst/>
            <a:gdLst/>
            <a:ahLst/>
            <a:cxnLst/>
            <a:rect l="l" t="t" r="r" b="b"/>
            <a:pathLst>
              <a:path w="11301259" h="3164353">
                <a:moveTo>
                  <a:pt x="0" y="0"/>
                </a:moveTo>
                <a:lnTo>
                  <a:pt x="11301259" y="0"/>
                </a:lnTo>
                <a:lnTo>
                  <a:pt x="11301259" y="3164352"/>
                </a:lnTo>
                <a:lnTo>
                  <a:pt x="0" y="3164352"/>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7</a:t>
            </a:r>
          </a:p>
        </p:txBody>
      </p:sp>
      <p:sp>
        <p:nvSpPr>
          <p:cNvPr id="20" name="TextBox 20"/>
          <p:cNvSpPr txBox="1"/>
          <p:nvPr/>
        </p:nvSpPr>
        <p:spPr>
          <a:xfrm>
            <a:off x="2760343" y="1904372"/>
            <a:ext cx="12767313" cy="784873"/>
          </a:xfrm>
          <a:prstGeom prst="rect">
            <a:avLst/>
          </a:prstGeom>
        </p:spPr>
        <p:txBody>
          <a:bodyPr lIns="0" tIns="0" rIns="0" bIns="0" rtlCol="0" anchor="t">
            <a:spAutoFit/>
          </a:bodyPr>
          <a:lstStyle/>
          <a:p>
            <a:pPr algn="ctr">
              <a:lnSpc>
                <a:spcPts val="5939"/>
              </a:lnSpc>
              <a:spcBef>
                <a:spcPct val="0"/>
              </a:spcBef>
            </a:pPr>
            <a:r>
              <a:rPr lang="en-US" sz="5499" spc="692">
                <a:solidFill>
                  <a:srgbClr val="FFFFFF"/>
                </a:solidFill>
                <a:latin typeface="HK Modular"/>
                <a:ea typeface="HK Modular"/>
                <a:cs typeface="HK Modular"/>
                <a:sym typeface="HK Modular"/>
              </a:rPr>
              <a:t>EXAMPLE 2</a:t>
            </a:r>
          </a:p>
        </p:txBody>
      </p:sp>
      <p:sp>
        <p:nvSpPr>
          <p:cNvPr id="21" name="TextBox 21"/>
          <p:cNvSpPr txBox="1"/>
          <p:nvPr/>
        </p:nvSpPr>
        <p:spPr>
          <a:xfrm>
            <a:off x="7563971" y="8993119"/>
            <a:ext cx="3160058" cy="265181"/>
          </a:xfrm>
          <a:prstGeom prst="rect">
            <a:avLst/>
          </a:prstGeom>
        </p:spPr>
        <p:txBody>
          <a:bodyPr lIns="0" tIns="0" rIns="0" bIns="0" rtlCol="0" anchor="t">
            <a:spAutoFit/>
          </a:bodyPr>
          <a:lstStyle/>
          <a:p>
            <a:pPr algn="ctr">
              <a:lnSpc>
                <a:spcPts val="1917"/>
              </a:lnSpc>
              <a:spcBef>
                <a:spcPct val="0"/>
              </a:spcBef>
            </a:pPr>
            <a:r>
              <a:rPr lang="en-US" sz="1775">
                <a:solidFill>
                  <a:srgbClr val="FFFFFF"/>
                </a:solidFill>
                <a:latin typeface="Poppins Light"/>
                <a:ea typeface="Poppins Light"/>
                <a:cs typeface="Poppins Light"/>
                <a:sym typeface="Poppins Light"/>
              </a:rPr>
              <a:t>gallipoli.xyz</a:t>
            </a:r>
          </a:p>
        </p:txBody>
      </p:sp>
      <p:sp>
        <p:nvSpPr>
          <p:cNvPr id="22" name="TextBox 22"/>
          <p:cNvSpPr txBox="1"/>
          <p:nvPr/>
        </p:nvSpPr>
        <p:spPr>
          <a:xfrm>
            <a:off x="2499805" y="3787966"/>
            <a:ext cx="13133612" cy="365044"/>
          </a:xfrm>
          <a:prstGeom prst="rect">
            <a:avLst/>
          </a:prstGeom>
        </p:spPr>
        <p:txBody>
          <a:bodyPr lIns="0" tIns="0" rIns="0" bIns="0" rtlCol="0" anchor="t">
            <a:spAutoFit/>
          </a:bodyPr>
          <a:lstStyle/>
          <a:p>
            <a:pPr algn="ctr">
              <a:lnSpc>
                <a:spcPts val="2825"/>
              </a:lnSpc>
            </a:pPr>
            <a:r>
              <a:rPr lang="en-US" sz="2062">
                <a:solidFill>
                  <a:srgbClr val="FFFFFF"/>
                </a:solidFill>
                <a:latin typeface="Poppins"/>
                <a:ea typeface="Poppins"/>
                <a:cs typeface="Poppins"/>
                <a:sym typeface="Poppins"/>
              </a:rPr>
              <a:t>updateContent fonksiyonunun detayına girmek gerekirse: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4827807" y="4067413"/>
            <a:ext cx="20465418" cy="2152173"/>
            <a:chOff x="0" y="0"/>
            <a:chExt cx="5390069" cy="566828"/>
          </a:xfrm>
        </p:grpSpPr>
        <p:sp>
          <p:nvSpPr>
            <p:cNvPr id="15" name="Freeform 15"/>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17" name="TextBox 17"/>
          <p:cNvSpPr txBox="1"/>
          <p:nvPr/>
        </p:nvSpPr>
        <p:spPr>
          <a:xfrm>
            <a:off x="1520112" y="3448028"/>
            <a:ext cx="5339882" cy="3457619"/>
          </a:xfrm>
          <a:prstGeom prst="rect">
            <a:avLst/>
          </a:prstGeom>
        </p:spPr>
        <p:txBody>
          <a:bodyPr lIns="0" tIns="0" rIns="0" bIns="0" rtlCol="0" anchor="t">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DOM BASEd                xss Nedir?</a:t>
            </a:r>
          </a:p>
        </p:txBody>
      </p:sp>
      <p:sp>
        <p:nvSpPr>
          <p:cNvPr id="18" name="Freeform 18"/>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6">
              <a:alphaModFix amt="31000"/>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9" name="Freeform 19"/>
          <p:cNvSpPr/>
          <p:nvPr/>
        </p:nvSpPr>
        <p:spPr>
          <a:xfrm>
            <a:off x="7936421" y="1028700"/>
            <a:ext cx="9322879" cy="8229600"/>
          </a:xfrm>
          <a:custGeom>
            <a:avLst/>
            <a:gdLst/>
            <a:ahLst/>
            <a:cxnLst/>
            <a:rect l="l" t="t" r="r" b="b"/>
            <a:pathLst>
              <a:path w="9322879" h="8229600">
                <a:moveTo>
                  <a:pt x="0" y="0"/>
                </a:moveTo>
                <a:lnTo>
                  <a:pt x="9322879" y="0"/>
                </a:lnTo>
                <a:lnTo>
                  <a:pt x="9322879" y="8229600"/>
                </a:lnTo>
                <a:lnTo>
                  <a:pt x="0" y="8229600"/>
                </a:lnTo>
                <a:lnTo>
                  <a:pt x="0" y="0"/>
                </a:lnTo>
                <a:close/>
              </a:path>
            </a:pathLst>
          </a:custGeom>
          <a:blipFill>
            <a:blip r:embed="rId8"/>
            <a:stretch>
              <a:fillRect l="-1778" r="-1778"/>
            </a:stretch>
          </a:blipFill>
        </p:spPr>
        <p:txBody>
          <a:bodyPr/>
          <a:lstStyle/>
          <a:p>
            <a:endParaRPr lang="tr-TR"/>
          </a:p>
        </p:txBody>
      </p:sp>
      <p:sp>
        <p:nvSpPr>
          <p:cNvPr id="20" name="TextBox 20"/>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3"/>
            <a:stretch>
              <a:fillRect t="-5555" b="-5555"/>
            </a:stretch>
          </a:blipFill>
        </p:spPr>
        <p:txBody>
          <a:bodyPr/>
          <a:lstStyle/>
          <a:p>
            <a:endParaRPr lang="tr-TR"/>
          </a:p>
        </p:txBody>
      </p:sp>
      <p:grpSp>
        <p:nvGrpSpPr>
          <p:cNvPr id="3" name="Group 3"/>
          <p:cNvGrpSpPr/>
          <p:nvPr/>
        </p:nvGrpSpPr>
        <p:grpSpPr>
          <a:xfrm>
            <a:off x="862708" y="795954"/>
            <a:ext cx="331984" cy="202810"/>
            <a:chOff x="0" y="0"/>
            <a:chExt cx="442646" cy="270414"/>
          </a:xfrm>
        </p:grpSpPr>
        <p:grpSp>
          <p:nvGrpSpPr>
            <p:cNvPr id="4" name="Group 4"/>
            <p:cNvGrpSpPr/>
            <p:nvPr/>
          </p:nvGrpSpPr>
          <p:grpSpPr>
            <a:xfrm>
              <a:off x="0" y="0"/>
              <a:ext cx="442646" cy="63500"/>
              <a:chOff x="0" y="0"/>
              <a:chExt cx="87436" cy="12543"/>
            </a:xfrm>
          </p:grpSpPr>
          <p:sp>
            <p:nvSpPr>
              <p:cNvPr id="5" name="Freeform 5"/>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6" name="TextBox 6"/>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7" name="Group 7"/>
            <p:cNvGrpSpPr/>
            <p:nvPr/>
          </p:nvGrpSpPr>
          <p:grpSpPr>
            <a:xfrm>
              <a:off x="0" y="105314"/>
              <a:ext cx="442646" cy="63500"/>
              <a:chOff x="0" y="0"/>
              <a:chExt cx="87436" cy="12543"/>
            </a:xfrm>
          </p:grpSpPr>
          <p:sp>
            <p:nvSpPr>
              <p:cNvPr id="8" name="Freeform 8"/>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9" name="TextBox 9"/>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nvGrpSpPr>
            <p:cNvPr id="10" name="Group 10"/>
            <p:cNvGrpSpPr/>
            <p:nvPr/>
          </p:nvGrpSpPr>
          <p:grpSpPr>
            <a:xfrm>
              <a:off x="0" y="206914"/>
              <a:ext cx="442646" cy="63500"/>
              <a:chOff x="0" y="0"/>
              <a:chExt cx="87436" cy="12543"/>
            </a:xfrm>
          </p:grpSpPr>
          <p:sp>
            <p:nvSpPr>
              <p:cNvPr id="11" name="Freeform 11"/>
              <p:cNvSpPr/>
              <p:nvPr/>
            </p:nvSpPr>
            <p:spPr>
              <a:xfrm>
                <a:off x="0" y="0"/>
                <a:ext cx="87436" cy="12543"/>
              </a:xfrm>
              <a:custGeom>
                <a:avLst/>
                <a:gdLst/>
                <a:ahLst/>
                <a:cxnLst/>
                <a:rect l="l" t="t" r="r" b="b"/>
                <a:pathLst>
                  <a:path w="87436" h="12543">
                    <a:moveTo>
                      <a:pt x="0" y="0"/>
                    </a:moveTo>
                    <a:lnTo>
                      <a:pt x="87436" y="0"/>
                    </a:lnTo>
                    <a:lnTo>
                      <a:pt x="87436" y="12543"/>
                    </a:lnTo>
                    <a:lnTo>
                      <a:pt x="0" y="12543"/>
                    </a:lnTo>
                    <a:close/>
                  </a:path>
                </a:pathLst>
              </a:custGeom>
              <a:solidFill>
                <a:srgbClr val="FFFFFF"/>
              </a:solidFill>
            </p:spPr>
            <p:txBody>
              <a:bodyPr/>
              <a:lstStyle/>
              <a:p>
                <a:endParaRPr lang="tr-TR"/>
              </a:p>
            </p:txBody>
          </p:sp>
          <p:sp>
            <p:nvSpPr>
              <p:cNvPr id="12" name="TextBox 12"/>
              <p:cNvSpPr txBox="1"/>
              <p:nvPr/>
            </p:nvSpPr>
            <p:spPr>
              <a:xfrm>
                <a:off x="0" y="0"/>
                <a:ext cx="87436" cy="12543"/>
              </a:xfrm>
              <a:prstGeom prst="rect">
                <a:avLst/>
              </a:prstGeom>
            </p:spPr>
            <p:txBody>
              <a:bodyPr lIns="50800" tIns="50800" rIns="50800" bIns="50800" rtlCol="0" anchor="ctr"/>
              <a:lstStyle/>
              <a:p>
                <a:pPr algn="ctr">
                  <a:lnSpc>
                    <a:spcPts val="1917"/>
                  </a:lnSpc>
                </a:pPr>
                <a:endParaRPr/>
              </a:p>
            </p:txBody>
          </p:sp>
        </p:grpSp>
      </p:grpSp>
      <p:sp>
        <p:nvSpPr>
          <p:cNvPr id="13" name="Freeform 13"/>
          <p:cNvSpPr/>
          <p:nvPr/>
        </p:nvSpPr>
        <p:spPr>
          <a:xfrm>
            <a:off x="16927006" y="746082"/>
            <a:ext cx="332294" cy="302554"/>
          </a:xfrm>
          <a:custGeom>
            <a:avLst/>
            <a:gdLst/>
            <a:ahLst/>
            <a:cxnLst/>
            <a:rect l="l" t="t" r="r" b="b"/>
            <a:pathLst>
              <a:path w="332294" h="302554">
                <a:moveTo>
                  <a:pt x="0" y="0"/>
                </a:moveTo>
                <a:lnTo>
                  <a:pt x="332294" y="0"/>
                </a:lnTo>
                <a:lnTo>
                  <a:pt x="332294" y="302554"/>
                </a:lnTo>
                <a:lnTo>
                  <a:pt x="0" y="3025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tr-TR"/>
          </a:p>
        </p:txBody>
      </p:sp>
      <p:grpSp>
        <p:nvGrpSpPr>
          <p:cNvPr id="14" name="Group 14"/>
          <p:cNvGrpSpPr/>
          <p:nvPr/>
        </p:nvGrpSpPr>
        <p:grpSpPr>
          <a:xfrm>
            <a:off x="-14827807" y="4067413"/>
            <a:ext cx="20465418" cy="2152173"/>
            <a:chOff x="0" y="0"/>
            <a:chExt cx="5390069" cy="566828"/>
          </a:xfrm>
        </p:grpSpPr>
        <p:sp>
          <p:nvSpPr>
            <p:cNvPr id="15" name="Freeform 15"/>
            <p:cNvSpPr/>
            <p:nvPr/>
          </p:nvSpPr>
          <p:spPr>
            <a:xfrm>
              <a:off x="0" y="0"/>
              <a:ext cx="5390069" cy="566828"/>
            </a:xfrm>
            <a:custGeom>
              <a:avLst/>
              <a:gdLst/>
              <a:ahLst/>
              <a:cxnLst/>
              <a:rect l="l" t="t" r="r" b="b"/>
              <a:pathLst>
                <a:path w="5390069" h="566828">
                  <a:moveTo>
                    <a:pt x="0" y="0"/>
                  </a:moveTo>
                  <a:lnTo>
                    <a:pt x="5390069" y="0"/>
                  </a:lnTo>
                  <a:lnTo>
                    <a:pt x="5390069" y="566828"/>
                  </a:lnTo>
                  <a:lnTo>
                    <a:pt x="0" y="566828"/>
                  </a:lnTo>
                  <a:close/>
                </a:path>
              </a:pathLst>
            </a:custGeom>
            <a:gradFill rotWithShape="1">
              <a:gsLst>
                <a:gs pos="0">
                  <a:srgbClr val="060F1F">
                    <a:alpha val="0"/>
                  </a:srgbClr>
                </a:gs>
                <a:gs pos="33333">
                  <a:srgbClr val="071121">
                    <a:alpha val="100000"/>
                  </a:srgbClr>
                </a:gs>
                <a:gs pos="66667">
                  <a:srgbClr val="4F5661">
                    <a:alpha val="78500"/>
                  </a:srgbClr>
                </a:gs>
                <a:gs pos="100000">
                  <a:srgbClr val="060F1F">
                    <a:alpha val="0"/>
                  </a:srgbClr>
                </a:gs>
              </a:gsLst>
              <a:lin ang="0"/>
            </a:gradFill>
          </p:spPr>
          <p:txBody>
            <a:bodyPr/>
            <a:lstStyle/>
            <a:p>
              <a:endParaRPr lang="tr-TR"/>
            </a:p>
          </p:txBody>
        </p:sp>
        <p:sp>
          <p:nvSpPr>
            <p:cNvPr id="16" name="TextBox 16"/>
            <p:cNvSpPr txBox="1"/>
            <p:nvPr/>
          </p:nvSpPr>
          <p:spPr>
            <a:xfrm>
              <a:off x="0" y="0"/>
              <a:ext cx="5390069" cy="566828"/>
            </a:xfrm>
            <a:prstGeom prst="rect">
              <a:avLst/>
            </a:prstGeom>
          </p:spPr>
          <p:txBody>
            <a:bodyPr lIns="50800" tIns="50800" rIns="50800" bIns="50800" rtlCol="0" anchor="ctr"/>
            <a:lstStyle/>
            <a:p>
              <a:pPr algn="ctr">
                <a:lnSpc>
                  <a:spcPts val="1917"/>
                </a:lnSpc>
              </a:pPr>
              <a:endParaRPr/>
            </a:p>
          </p:txBody>
        </p:sp>
      </p:grpSp>
      <p:sp>
        <p:nvSpPr>
          <p:cNvPr id="17" name="Freeform 17"/>
          <p:cNvSpPr/>
          <p:nvPr/>
        </p:nvSpPr>
        <p:spPr>
          <a:xfrm>
            <a:off x="-4278196" y="3985232"/>
            <a:ext cx="5798308" cy="2033701"/>
          </a:xfrm>
          <a:custGeom>
            <a:avLst/>
            <a:gdLst/>
            <a:ahLst/>
            <a:cxnLst/>
            <a:rect l="l" t="t" r="r" b="b"/>
            <a:pathLst>
              <a:path w="5798308" h="2033701">
                <a:moveTo>
                  <a:pt x="0" y="0"/>
                </a:moveTo>
                <a:lnTo>
                  <a:pt x="5798308" y="0"/>
                </a:lnTo>
                <a:lnTo>
                  <a:pt x="5798308" y="2033702"/>
                </a:lnTo>
                <a:lnTo>
                  <a:pt x="0" y="2033702"/>
                </a:lnTo>
                <a:lnTo>
                  <a:pt x="0" y="0"/>
                </a:lnTo>
                <a:close/>
              </a:path>
            </a:pathLst>
          </a:custGeom>
          <a:blipFill>
            <a:blip r:embed="rId6">
              <a:alphaModFix amt="31000"/>
              <a:extLst>
                <a:ext uri="{96DAC541-7B7A-43D3-8B79-37D633B846F1}">
                  <asvg:svgBlip xmlns:asvg="http://schemas.microsoft.com/office/drawing/2016/SVG/main" r:embed="rId7"/>
                </a:ext>
              </a:extLst>
            </a:blip>
            <a:stretch>
              <a:fillRect/>
            </a:stretch>
          </a:blipFill>
        </p:spPr>
        <p:txBody>
          <a:bodyPr/>
          <a:lstStyle/>
          <a:p>
            <a:endParaRPr lang="tr-TR"/>
          </a:p>
        </p:txBody>
      </p:sp>
      <p:sp>
        <p:nvSpPr>
          <p:cNvPr id="18" name="Freeform 18"/>
          <p:cNvSpPr/>
          <p:nvPr/>
        </p:nvSpPr>
        <p:spPr>
          <a:xfrm>
            <a:off x="6859994" y="521173"/>
            <a:ext cx="10828293" cy="9244655"/>
          </a:xfrm>
          <a:custGeom>
            <a:avLst/>
            <a:gdLst/>
            <a:ahLst/>
            <a:cxnLst/>
            <a:rect l="l" t="t" r="r" b="b"/>
            <a:pathLst>
              <a:path w="10828293" h="9244655">
                <a:moveTo>
                  <a:pt x="0" y="0"/>
                </a:moveTo>
                <a:lnTo>
                  <a:pt x="10828292" y="0"/>
                </a:lnTo>
                <a:lnTo>
                  <a:pt x="10828292" y="9244654"/>
                </a:lnTo>
                <a:lnTo>
                  <a:pt x="0" y="9244654"/>
                </a:lnTo>
                <a:lnTo>
                  <a:pt x="0" y="0"/>
                </a:lnTo>
                <a:close/>
              </a:path>
            </a:pathLst>
          </a:custGeom>
          <a:blipFill>
            <a:blip r:embed="rId8"/>
            <a:stretch>
              <a:fillRect/>
            </a:stretch>
          </a:blipFill>
        </p:spPr>
        <p:txBody>
          <a:bodyPr/>
          <a:lstStyle/>
          <a:p>
            <a:endParaRPr lang="tr-TR"/>
          </a:p>
        </p:txBody>
      </p:sp>
      <p:sp>
        <p:nvSpPr>
          <p:cNvPr id="19" name="TextBox 19"/>
          <p:cNvSpPr txBox="1"/>
          <p:nvPr/>
        </p:nvSpPr>
        <p:spPr>
          <a:xfrm>
            <a:off x="1194692" y="3619217"/>
            <a:ext cx="5339882" cy="2600369"/>
          </a:xfrm>
          <a:prstGeom prst="rect">
            <a:avLst/>
          </a:prstGeom>
        </p:spPr>
        <p:txBody>
          <a:bodyPr lIns="0" tIns="0" rIns="0" bIns="0" rtlCol="0" anchor="t">
            <a:spAutoFit/>
          </a:bodyPr>
          <a:lstStyle/>
          <a:p>
            <a:pPr algn="ctr">
              <a:lnSpc>
                <a:spcPts val="6753"/>
              </a:lnSpc>
              <a:spcBef>
                <a:spcPct val="0"/>
              </a:spcBef>
            </a:pPr>
            <a:r>
              <a:rPr lang="en-US" sz="6252" spc="787">
                <a:solidFill>
                  <a:srgbClr val="FFFFFF"/>
                </a:solidFill>
                <a:latin typeface="HK Modular"/>
                <a:ea typeface="HK Modular"/>
                <a:cs typeface="HK Modular"/>
                <a:sym typeface="HK Modular"/>
              </a:rPr>
              <a:t>RXSS İLE FARKI</a:t>
            </a:r>
          </a:p>
        </p:txBody>
      </p:sp>
      <p:sp>
        <p:nvSpPr>
          <p:cNvPr id="20" name="TextBox 20"/>
          <p:cNvSpPr txBox="1"/>
          <p:nvPr/>
        </p:nvSpPr>
        <p:spPr>
          <a:xfrm>
            <a:off x="1391939" y="859732"/>
            <a:ext cx="528063" cy="139032"/>
          </a:xfrm>
          <a:prstGeom prst="rect">
            <a:avLst/>
          </a:prstGeom>
        </p:spPr>
        <p:txBody>
          <a:bodyPr lIns="0" tIns="0" rIns="0" bIns="0" rtlCol="0" anchor="t">
            <a:spAutoFit/>
          </a:bodyPr>
          <a:lstStyle/>
          <a:p>
            <a:pPr algn="l">
              <a:lnSpc>
                <a:spcPts val="1077"/>
              </a:lnSpc>
              <a:spcBef>
                <a:spcPct val="0"/>
              </a:spcBef>
            </a:pPr>
            <a:r>
              <a:rPr lang="en-US" sz="997">
                <a:solidFill>
                  <a:srgbClr val="FFFFFF"/>
                </a:solidFill>
                <a:latin typeface="Poppins Light"/>
                <a:ea typeface="Poppins Light"/>
                <a:cs typeface="Poppins Light"/>
                <a:sym typeface="Poppins Light"/>
              </a:rPr>
              <a:t>PAGE 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1714</Words>
  <Application>Microsoft Macintosh PowerPoint</Application>
  <PresentationFormat>Özel</PresentationFormat>
  <Paragraphs>215</Paragraphs>
  <Slides>18</Slides>
  <Notes>18</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18</vt:i4>
      </vt:variant>
    </vt:vector>
  </HeadingPairs>
  <TitlesOfParts>
    <vt:vector size="27" baseType="lpstr">
      <vt:lpstr>HK Modular</vt:lpstr>
      <vt:lpstr>Aptos</vt:lpstr>
      <vt:lpstr>Horizon</vt:lpstr>
      <vt:lpstr>Arial</vt:lpstr>
      <vt:lpstr>Poppins Light</vt:lpstr>
      <vt:lpstr>Calibri</vt:lpstr>
      <vt:lpstr>Poppins Bold</vt:lpstr>
      <vt:lpstr>Poppins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domxss</dc:title>
  <cp:lastModifiedBy>Kayra Öksüz</cp:lastModifiedBy>
  <cp:revision>4</cp:revision>
  <dcterms:created xsi:type="dcterms:W3CDTF">2006-08-16T00:00:00Z</dcterms:created>
  <dcterms:modified xsi:type="dcterms:W3CDTF">2025-01-12T14:16:09Z</dcterms:modified>
  <dc:identifier>DAGb4xGk7Zg</dc:identifier>
</cp:coreProperties>
</file>